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84" r:id="rId3"/>
    <p:sldId id="566" r:id="rId4"/>
    <p:sldId id="530" r:id="rId5"/>
    <p:sldId id="565" r:id="rId6"/>
    <p:sldId id="568" r:id="rId7"/>
    <p:sldId id="569" r:id="rId8"/>
    <p:sldId id="539" r:id="rId9"/>
    <p:sldId id="537" r:id="rId10"/>
    <p:sldId id="533" r:id="rId11"/>
    <p:sldId id="534" r:id="rId12"/>
    <p:sldId id="570" r:id="rId13"/>
    <p:sldId id="561" r:id="rId14"/>
    <p:sldId id="535" r:id="rId15"/>
    <p:sldId id="536" r:id="rId16"/>
    <p:sldId id="557" r:id="rId17"/>
    <p:sldId id="558" r:id="rId18"/>
    <p:sldId id="559" r:id="rId19"/>
    <p:sldId id="439" r:id="rId20"/>
    <p:sldId id="562" r:id="rId21"/>
    <p:sldId id="563" r:id="rId22"/>
    <p:sldId id="572" r:id="rId23"/>
    <p:sldId id="573" r:id="rId24"/>
    <p:sldId id="575" r:id="rId25"/>
    <p:sldId id="577" r:id="rId26"/>
    <p:sldId id="574" r:id="rId27"/>
    <p:sldId id="571" r:id="rId28"/>
    <p:sldId id="576" r:id="rId29"/>
    <p:sldId id="31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2" autoAdjust="0"/>
    <p:restoredTop sz="94434" autoAdjust="0"/>
  </p:normalViewPr>
  <p:slideViewPr>
    <p:cSldViewPr snapToGrid="0">
      <p:cViewPr>
        <p:scale>
          <a:sx n="74" d="100"/>
          <a:sy n="74" d="100"/>
        </p:scale>
        <p:origin x="4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2B250-889E-4991-A7EA-EC8659EEC99C}" type="datetimeFigureOut">
              <a:rPr lang="en-US" smtClean="0"/>
              <a:t>10/16/2019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C2E50-0783-4A12-8D09-59DE865976CF}" type="slidenum">
              <a:rPr lang="en-US" smtClean="0"/>
              <a:t>‹#›</a:t>
            </a:fld>
            <a:endParaRPr lang="en-US"/>
          </a:p>
        </p:txBody>
      </p:sp>
    </p:spTree>
    <p:extLst>
      <p:ext uri="{BB962C8B-B14F-4D97-AF65-F5344CB8AC3E}">
        <p14:creationId xmlns:p14="http://schemas.microsoft.com/office/powerpoint/2010/main" val="3736788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2AFE05-5CC8-4106-A0EB-4B457D1D2F48}"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33B05-1515-4F2F-9521-DD01CB4E14AE}" type="slidenum">
              <a:rPr lang="en-US" smtClean="0"/>
              <a:t>‹#›</a:t>
            </a:fld>
            <a:endParaRPr lang="en-US"/>
          </a:p>
        </p:txBody>
      </p:sp>
    </p:spTree>
    <p:extLst>
      <p:ext uri="{BB962C8B-B14F-4D97-AF65-F5344CB8AC3E}">
        <p14:creationId xmlns:p14="http://schemas.microsoft.com/office/powerpoint/2010/main" val="2309273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2AFE05-5CC8-4106-A0EB-4B457D1D2F48}"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33B05-1515-4F2F-9521-DD01CB4E14AE}" type="slidenum">
              <a:rPr lang="en-US" smtClean="0"/>
              <a:t>‹#›</a:t>
            </a:fld>
            <a:endParaRPr lang="en-US"/>
          </a:p>
        </p:txBody>
      </p:sp>
    </p:spTree>
    <p:extLst>
      <p:ext uri="{BB962C8B-B14F-4D97-AF65-F5344CB8AC3E}">
        <p14:creationId xmlns:p14="http://schemas.microsoft.com/office/powerpoint/2010/main" val="2764441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2AFE05-5CC8-4106-A0EB-4B457D1D2F48}"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33B05-1515-4F2F-9521-DD01CB4E14AE}" type="slidenum">
              <a:rPr lang="en-US" smtClean="0"/>
              <a:t>‹#›</a:t>
            </a:fld>
            <a:endParaRPr lang="en-US"/>
          </a:p>
        </p:txBody>
      </p:sp>
    </p:spTree>
    <p:extLst>
      <p:ext uri="{BB962C8B-B14F-4D97-AF65-F5344CB8AC3E}">
        <p14:creationId xmlns:p14="http://schemas.microsoft.com/office/powerpoint/2010/main" val="1778579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7986DE-8BF5-48BF-BB43-A7631230FC49}" type="datetime1">
              <a:rPr lang="en-US" smtClean="0">
                <a:solidFill>
                  <a:prstClr val="black">
                    <a:tint val="75000"/>
                  </a:prstClr>
                </a:solidFill>
              </a:rPr>
              <a:pPr/>
              <a:t>10/16/2019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35C224-EDAD-42A2-BF26-028782B5C1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4966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28003-1037-45D7-8A45-A092A738277A}" type="datetime1">
              <a:rPr lang="en-US" smtClean="0">
                <a:solidFill>
                  <a:prstClr val="black">
                    <a:tint val="75000"/>
                  </a:prstClr>
                </a:solidFill>
              </a:rPr>
              <a:pPr/>
              <a:t>10/16/2019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35C224-EDAD-42A2-BF26-028782B5C1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848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02D3DB-1332-4278-A83A-3B73B4C5D56C}" type="datetime1">
              <a:rPr lang="en-US" smtClean="0">
                <a:solidFill>
                  <a:prstClr val="black">
                    <a:tint val="75000"/>
                  </a:prstClr>
                </a:solidFill>
              </a:rPr>
              <a:pPr/>
              <a:t>10/16/2019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35C224-EDAD-42A2-BF26-028782B5C1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96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C676F9-378C-45B9-B273-8B04A07E4E4C}" type="datetime1">
              <a:rPr lang="en-US" smtClean="0">
                <a:solidFill>
                  <a:prstClr val="black">
                    <a:tint val="75000"/>
                  </a:prstClr>
                </a:solidFill>
              </a:rPr>
              <a:pPr/>
              <a:t>10/16/2019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535C224-EDAD-42A2-BF26-028782B5C1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616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1379FF-AE5E-48C3-AC21-F18B4F9927C3}" type="datetime1">
              <a:rPr lang="en-US" smtClean="0">
                <a:solidFill>
                  <a:prstClr val="black">
                    <a:tint val="75000"/>
                  </a:prstClr>
                </a:solidFill>
              </a:rPr>
              <a:pPr/>
              <a:t>10/16/2019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35C224-EDAD-42A2-BF26-028782B5C1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80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373C2C-529D-4531-B8AC-FCA1C38932B0}" type="datetime1">
              <a:rPr lang="en-US" smtClean="0">
                <a:solidFill>
                  <a:prstClr val="black">
                    <a:tint val="75000"/>
                  </a:prstClr>
                </a:solidFill>
              </a:rPr>
              <a:pPr/>
              <a:t>10/16/2019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35C224-EDAD-42A2-BF26-028782B5C1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62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27419-12CB-4D17-B1A1-6B19872A0F34}" type="datetime1">
              <a:rPr lang="en-US" smtClean="0">
                <a:solidFill>
                  <a:prstClr val="black">
                    <a:tint val="75000"/>
                  </a:prstClr>
                </a:solidFill>
              </a:rPr>
              <a:pPr/>
              <a:t>10/16/2019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35C224-EDAD-42A2-BF26-028782B5C1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559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1D7AB0-7414-484F-8476-5CBE9D86F91C}" type="datetime1">
              <a:rPr lang="en-US" smtClean="0">
                <a:solidFill>
                  <a:prstClr val="black">
                    <a:tint val="75000"/>
                  </a:prstClr>
                </a:solidFill>
              </a:rPr>
              <a:pPr/>
              <a:t>10/16/2019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35C224-EDAD-42A2-BF26-028782B5C1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35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2AFE05-5CC8-4106-A0EB-4B457D1D2F48}"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33B05-1515-4F2F-9521-DD01CB4E14AE}" type="slidenum">
              <a:rPr lang="en-US" smtClean="0"/>
              <a:t>‹#›</a:t>
            </a:fld>
            <a:endParaRPr lang="en-US"/>
          </a:p>
        </p:txBody>
      </p:sp>
    </p:spTree>
    <p:extLst>
      <p:ext uri="{BB962C8B-B14F-4D97-AF65-F5344CB8AC3E}">
        <p14:creationId xmlns:p14="http://schemas.microsoft.com/office/powerpoint/2010/main" val="2397698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A78D43-86F4-49A9-8911-E8FD2ABC9E1C}" type="datetime1">
              <a:rPr lang="en-US" smtClean="0">
                <a:solidFill>
                  <a:prstClr val="black">
                    <a:tint val="75000"/>
                  </a:prstClr>
                </a:solidFill>
              </a:rPr>
              <a:pPr/>
              <a:t>10/16/2019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35C224-EDAD-42A2-BF26-028782B5C1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63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DB7C53-957E-4D9D-8750-5FA59286C15D}" type="datetime1">
              <a:rPr lang="en-US" smtClean="0">
                <a:solidFill>
                  <a:prstClr val="black">
                    <a:tint val="75000"/>
                  </a:prstClr>
                </a:solidFill>
              </a:rPr>
              <a:pPr/>
              <a:t>10/16/2019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535C224-EDAD-42A2-BF26-028782B5C1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494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8F7DE7-38D9-490A-9FAB-BFD7F1517A81}" type="datetime1">
              <a:rPr lang="en-US" smtClean="0">
                <a:solidFill>
                  <a:prstClr val="black">
                    <a:tint val="75000"/>
                  </a:prstClr>
                </a:solidFill>
              </a:rPr>
              <a:pPr/>
              <a:t>10/16/2019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35C224-EDAD-42A2-BF26-028782B5C1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188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White Divider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609600" y="1976727"/>
            <a:ext cx="10363200" cy="1470025"/>
          </a:xfrm>
          <a:prstGeom prst="rect">
            <a:avLst/>
          </a:prstGeom>
        </p:spPr>
        <p:txBody>
          <a:bodyPr anchor="b"/>
          <a:lstStyle>
            <a:lvl1pPr>
              <a:defRPr sz="4000" baseline="0"/>
            </a:lvl1pPr>
          </a:lstStyle>
          <a:p>
            <a:r>
              <a:rPr lang="en-US" dirty="0" smtClean="0"/>
              <a:t>Section title</a:t>
            </a:r>
            <a:endParaRPr lang="en-US" dirty="0"/>
          </a:p>
        </p:txBody>
      </p:sp>
      <p:sp>
        <p:nvSpPr>
          <p:cNvPr id="10" name="Subtitle 2"/>
          <p:cNvSpPr>
            <a:spLocks noGrp="1"/>
          </p:cNvSpPr>
          <p:nvPr>
            <p:ph type="subTitle" idx="1" hasCustomPrompt="1"/>
          </p:nvPr>
        </p:nvSpPr>
        <p:spPr>
          <a:xfrm>
            <a:off x="609600" y="3472340"/>
            <a:ext cx="10363200" cy="1368611"/>
          </a:xfrm>
          <a:prstGeom prst="rect">
            <a:avLst/>
          </a:prstGeom>
        </p:spPr>
        <p:txBody>
          <a:bodyPr/>
          <a:lstStyle>
            <a:lvl1pPr marL="0" indent="0" algn="l">
              <a:buNone/>
              <a:defRPr cap="all" baseline="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Subtitle</a:t>
            </a:r>
            <a:endParaRPr lang="en-US" dirty="0"/>
          </a:p>
        </p:txBody>
      </p:sp>
    </p:spTree>
    <p:extLst>
      <p:ext uri="{BB962C8B-B14F-4D97-AF65-F5344CB8AC3E}">
        <p14:creationId xmlns:p14="http://schemas.microsoft.com/office/powerpoint/2010/main" val="3445873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2AFE05-5CC8-4106-A0EB-4B457D1D2F48}"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33B05-1515-4F2F-9521-DD01CB4E14AE}" type="slidenum">
              <a:rPr lang="en-US" smtClean="0"/>
              <a:t>‹#›</a:t>
            </a:fld>
            <a:endParaRPr lang="en-US"/>
          </a:p>
        </p:txBody>
      </p:sp>
    </p:spTree>
    <p:extLst>
      <p:ext uri="{BB962C8B-B14F-4D97-AF65-F5344CB8AC3E}">
        <p14:creationId xmlns:p14="http://schemas.microsoft.com/office/powerpoint/2010/main" val="356347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2AFE05-5CC8-4106-A0EB-4B457D1D2F48}"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433B05-1515-4F2F-9521-DD01CB4E14AE}" type="slidenum">
              <a:rPr lang="en-US" smtClean="0"/>
              <a:t>‹#›</a:t>
            </a:fld>
            <a:endParaRPr lang="en-US"/>
          </a:p>
        </p:txBody>
      </p:sp>
    </p:spTree>
    <p:extLst>
      <p:ext uri="{BB962C8B-B14F-4D97-AF65-F5344CB8AC3E}">
        <p14:creationId xmlns:p14="http://schemas.microsoft.com/office/powerpoint/2010/main" val="3403235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2AFE05-5CC8-4106-A0EB-4B457D1D2F48}" type="datetimeFigureOut">
              <a:rPr lang="en-US" smtClean="0"/>
              <a:t>10/16/2019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433B05-1515-4F2F-9521-DD01CB4E14AE}" type="slidenum">
              <a:rPr lang="en-US" smtClean="0"/>
              <a:t>‹#›</a:t>
            </a:fld>
            <a:endParaRPr lang="en-US"/>
          </a:p>
        </p:txBody>
      </p:sp>
    </p:spTree>
    <p:extLst>
      <p:ext uri="{BB962C8B-B14F-4D97-AF65-F5344CB8AC3E}">
        <p14:creationId xmlns:p14="http://schemas.microsoft.com/office/powerpoint/2010/main" val="860897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2AFE05-5CC8-4106-A0EB-4B457D1D2F48}" type="datetimeFigureOut">
              <a:rPr lang="en-US" smtClean="0"/>
              <a:t>10/16/2019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433B05-1515-4F2F-9521-DD01CB4E14AE}" type="slidenum">
              <a:rPr lang="en-US" smtClean="0"/>
              <a:t>‹#›</a:t>
            </a:fld>
            <a:endParaRPr lang="en-US"/>
          </a:p>
        </p:txBody>
      </p:sp>
    </p:spTree>
    <p:extLst>
      <p:ext uri="{BB962C8B-B14F-4D97-AF65-F5344CB8AC3E}">
        <p14:creationId xmlns:p14="http://schemas.microsoft.com/office/powerpoint/2010/main" val="84639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2AFE05-5CC8-4106-A0EB-4B457D1D2F48}" type="datetimeFigureOut">
              <a:rPr lang="en-US" smtClean="0"/>
              <a:t>10/16/2019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433B05-1515-4F2F-9521-DD01CB4E14AE}" type="slidenum">
              <a:rPr lang="en-US" smtClean="0"/>
              <a:t>‹#›</a:t>
            </a:fld>
            <a:endParaRPr lang="en-US"/>
          </a:p>
        </p:txBody>
      </p:sp>
    </p:spTree>
    <p:extLst>
      <p:ext uri="{BB962C8B-B14F-4D97-AF65-F5344CB8AC3E}">
        <p14:creationId xmlns:p14="http://schemas.microsoft.com/office/powerpoint/2010/main" val="2155699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2AFE05-5CC8-4106-A0EB-4B457D1D2F48}"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433B05-1515-4F2F-9521-DD01CB4E14AE}" type="slidenum">
              <a:rPr lang="en-US" smtClean="0"/>
              <a:t>‹#›</a:t>
            </a:fld>
            <a:endParaRPr lang="en-US"/>
          </a:p>
        </p:txBody>
      </p:sp>
    </p:spTree>
    <p:extLst>
      <p:ext uri="{BB962C8B-B14F-4D97-AF65-F5344CB8AC3E}">
        <p14:creationId xmlns:p14="http://schemas.microsoft.com/office/powerpoint/2010/main" val="39120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2AFE05-5CC8-4106-A0EB-4B457D1D2F48}"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433B05-1515-4F2F-9521-DD01CB4E14AE}" type="slidenum">
              <a:rPr lang="en-US" smtClean="0"/>
              <a:t>‹#›</a:t>
            </a:fld>
            <a:endParaRPr lang="en-US"/>
          </a:p>
        </p:txBody>
      </p:sp>
    </p:spTree>
    <p:extLst>
      <p:ext uri="{BB962C8B-B14F-4D97-AF65-F5344CB8AC3E}">
        <p14:creationId xmlns:p14="http://schemas.microsoft.com/office/powerpoint/2010/main" val="2703330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AFE05-5CC8-4106-A0EB-4B457D1D2F48}" type="datetimeFigureOut">
              <a:rPr lang="en-US" smtClean="0"/>
              <a:t>10/16/2019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33B05-1515-4F2F-9521-DD01CB4E14AE}" type="slidenum">
              <a:rPr lang="en-US" smtClean="0"/>
              <a:t>‹#›</a:t>
            </a:fld>
            <a:endParaRPr lang="en-US"/>
          </a:p>
        </p:txBody>
      </p:sp>
    </p:spTree>
    <p:extLst>
      <p:ext uri="{BB962C8B-B14F-4D97-AF65-F5344CB8AC3E}">
        <p14:creationId xmlns:p14="http://schemas.microsoft.com/office/powerpoint/2010/main" val="395649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37240579-081D-40DB-AB99-171B8AE9F848}" type="datetime1">
              <a:rPr lang="en-US" smtClean="0">
                <a:solidFill>
                  <a:prstClr val="black">
                    <a:tint val="75000"/>
                  </a:prstClr>
                </a:solidFill>
              </a:rPr>
              <a:pPr/>
              <a:t>10/16/2019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C535C224-EDAD-42A2-BF26-028782B5C1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071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4377"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38.tiff"/><Relationship Id="rId13" Type="http://schemas.openxmlformats.org/officeDocument/2006/relationships/image" Target="../media/image43.jpeg"/><Relationship Id="rId3" Type="http://schemas.openxmlformats.org/officeDocument/2006/relationships/image" Target="../media/image33.jpeg"/><Relationship Id="rId7" Type="http://schemas.openxmlformats.org/officeDocument/2006/relationships/image" Target="../media/image37.tiff"/><Relationship Id="rId12" Type="http://schemas.openxmlformats.org/officeDocument/2006/relationships/image" Target="../media/image42.tiff"/><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36.tiff"/><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png"/><Relationship Id="rId14" Type="http://schemas.openxmlformats.org/officeDocument/2006/relationships/image" Target="../media/image44.tiff"/></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7.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7.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7.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hyperlink" Target="mailto:James.Fuccione@mahealthyaging.org" TargetMode="Externa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hyperlink" Target="https://www.nytimes.com/2018/06/20/style/instagram-grandmas.html" TargetMode="External"/><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139391"/>
            <a:ext cx="12019547" cy="4525963"/>
          </a:xfrm>
          <a:prstGeom prst="rect">
            <a:avLst/>
          </a:prstGeom>
        </p:spPr>
        <p:txBody>
          <a:bodyPr/>
          <a:lstStyle/>
          <a:p>
            <a:pPr marL="0" indent="0" algn="ctr">
              <a:buNone/>
            </a:pPr>
            <a:r>
              <a:rPr lang="en-US" sz="4800" b="1" dirty="0" smtClean="0">
                <a:solidFill>
                  <a:schemeClr val="accent1">
                    <a:lumMod val="75000"/>
                  </a:schemeClr>
                </a:solidFill>
              </a:rPr>
              <a:t>MHAC Advisory Council</a:t>
            </a:r>
            <a:endParaRPr lang="en-US" sz="2400" dirty="0">
              <a:solidFill>
                <a:schemeClr val="accent1">
                  <a:lumMod val="75000"/>
                </a:schemeClr>
              </a:solidFill>
            </a:endParaRPr>
          </a:p>
          <a:p>
            <a:pPr marL="0" indent="0" algn="r">
              <a:buNone/>
            </a:pPr>
            <a:endParaRPr lang="en-US" sz="2400" dirty="0">
              <a:solidFill>
                <a:srgbClr val="1F497D"/>
              </a:solidFill>
            </a:endParaRPr>
          </a:p>
          <a:p>
            <a:pPr marL="0" indent="0" algn="ctr">
              <a:buNone/>
            </a:pPr>
            <a:r>
              <a:rPr lang="en-US" sz="1800" dirty="0" smtClean="0">
                <a:solidFill>
                  <a:schemeClr val="tx2"/>
                </a:solidFill>
              </a:rPr>
              <a:t>James </a:t>
            </a:r>
            <a:r>
              <a:rPr lang="en-US" sz="1800" dirty="0">
                <a:solidFill>
                  <a:schemeClr val="tx2"/>
                </a:solidFill>
              </a:rPr>
              <a:t>Fuccione – MHAC Senior </a:t>
            </a:r>
            <a:r>
              <a:rPr lang="en-US" sz="1800" dirty="0" smtClean="0">
                <a:solidFill>
                  <a:schemeClr val="tx2"/>
                </a:solidFill>
              </a:rPr>
              <a:t>Director</a:t>
            </a:r>
          </a:p>
          <a:p>
            <a:pPr marL="0" indent="0" algn="ctr">
              <a:buNone/>
            </a:pPr>
            <a:endParaRPr lang="en-US" sz="1800" dirty="0">
              <a:solidFill>
                <a:schemeClr val="tx2"/>
              </a:solidFill>
            </a:endParaRPr>
          </a:p>
          <a:p>
            <a:pPr marL="0" indent="0" algn="ctr">
              <a:buNone/>
            </a:pPr>
            <a:r>
              <a:rPr lang="en-US" sz="1800" dirty="0" smtClean="0">
                <a:solidFill>
                  <a:schemeClr val="tx2"/>
                </a:solidFill>
              </a:rPr>
              <a:t>Fitchburg State University – October 22, 2019</a:t>
            </a:r>
            <a:endParaRPr lang="en-US" sz="1800" dirty="0">
              <a:solidFill>
                <a:schemeClr val="tx2"/>
              </a:solidFill>
            </a:endParaRPr>
          </a:p>
          <a:p>
            <a:pPr marL="0" indent="0" algn="ctr">
              <a:buNone/>
            </a:pPr>
            <a:endParaRPr lang="en-US" sz="2400" i="1" dirty="0">
              <a:solidFill>
                <a:schemeClr val="tx2"/>
              </a:solidFill>
            </a:endParaRPr>
          </a:p>
        </p:txBody>
      </p:sp>
      <p:pic>
        <p:nvPicPr>
          <p:cNvPr id="4" name="Picture 3"/>
          <p:cNvPicPr>
            <a:picLocks noChangeAspect="1"/>
          </p:cNvPicPr>
          <p:nvPr/>
        </p:nvPicPr>
        <p:blipFill>
          <a:blip r:embed="rId2"/>
          <a:stretch>
            <a:fillRect/>
          </a:stretch>
        </p:blipFill>
        <p:spPr>
          <a:xfrm>
            <a:off x="3235426" y="292805"/>
            <a:ext cx="5548697" cy="1653939"/>
          </a:xfrm>
          <a:prstGeom prst="rect">
            <a:avLst/>
          </a:prstGeom>
        </p:spPr>
      </p:pic>
      <p:sp>
        <p:nvSpPr>
          <p:cNvPr id="5" name="Rectangle 4"/>
          <p:cNvSpPr/>
          <p:nvPr/>
        </p:nvSpPr>
        <p:spPr>
          <a:xfrm>
            <a:off x="0" y="5715000"/>
            <a:ext cx="12192000" cy="1143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6474364" y="6142890"/>
            <a:ext cx="1981200" cy="338554"/>
          </a:xfrm>
          <a:prstGeom prst="rect">
            <a:avLst/>
          </a:prstGeom>
          <a:noFill/>
        </p:spPr>
        <p:txBody>
          <a:bodyPr wrap="square" rtlCol="0">
            <a:spAutoFit/>
          </a:bodyPr>
          <a:lstStyle/>
          <a:p>
            <a:pPr algn="r"/>
            <a:r>
              <a:rPr lang="en-US" sz="800" dirty="0">
                <a:solidFill>
                  <a:prstClr val="white"/>
                </a:solidFill>
              </a:rPr>
              <a:t>The work of the Massachusetts Healthy Aging Collaborative is supported in part </a:t>
            </a:r>
            <a:r>
              <a:rPr lang="en-US" sz="800" dirty="0" smtClean="0">
                <a:solidFill>
                  <a:prstClr val="white"/>
                </a:solidFill>
              </a:rPr>
              <a:t>by:</a:t>
            </a:r>
            <a:endParaRPr lang="en-US" sz="800" dirty="0">
              <a:solidFill>
                <a:prstClr val="white"/>
              </a:solidFill>
            </a:endParaRPr>
          </a:p>
        </p:txBody>
      </p:sp>
      <p:pic>
        <p:nvPicPr>
          <p:cNvPr id="1028" name="Picture 4" descr="Image result for tufts health plan foundation"/>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38684" y="5958982"/>
            <a:ext cx="1800449" cy="7063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80893" y="5939978"/>
            <a:ext cx="787366" cy="783016"/>
          </a:xfrm>
          <a:prstGeom prst="rect">
            <a:avLst/>
          </a:prstGeom>
        </p:spPr>
      </p:pic>
    </p:spTree>
    <p:extLst>
      <p:ext uri="{BB962C8B-B14F-4D97-AF65-F5344CB8AC3E}">
        <p14:creationId xmlns:p14="http://schemas.microsoft.com/office/powerpoint/2010/main" val="2647381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Partnership Opportunities: Municipal Gov’t</a:t>
            </a:r>
            <a:endParaRPr lang="en-US" sz="3000" dirty="0">
              <a:solidFill>
                <a:schemeClr val="bg1"/>
              </a:solidFill>
            </a:endParaRPr>
          </a:p>
        </p:txBody>
      </p:sp>
      <p:sp>
        <p:nvSpPr>
          <p:cNvPr id="6" name="TextBox 5"/>
          <p:cNvSpPr txBox="1"/>
          <p:nvPr/>
        </p:nvSpPr>
        <p:spPr>
          <a:xfrm>
            <a:off x="244699" y="1043190"/>
            <a:ext cx="11774538" cy="5078313"/>
          </a:xfrm>
          <a:prstGeom prst="rect">
            <a:avLst/>
          </a:prstGeom>
          <a:noFill/>
        </p:spPr>
        <p:txBody>
          <a:bodyPr wrap="square" numCol="3" rtlCol="0">
            <a:spAutoFit/>
          </a:bodyPr>
          <a:lstStyle/>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Accounting</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Animal Control</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Assessing Department &amp; Board of Assessors</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Board of Selectmen</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Capital Projects &amp; Facilities Management</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Conservation Commission</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Community &amp; </a:t>
            </a:r>
            <a:r>
              <a:rPr lang="en-US" dirty="0" smtClean="0">
                <a:solidFill>
                  <a:schemeClr val="bg2">
                    <a:lumMod val="25000"/>
                  </a:schemeClr>
                </a:solidFill>
                <a:latin typeface="Arial" panose="020B0604020202020204" pitchFamily="34" charset="0"/>
                <a:cs typeface="Arial" panose="020B0604020202020204" pitchFamily="34" charset="0"/>
              </a:rPr>
              <a:t>Economic Development</a:t>
            </a:r>
          </a:p>
          <a:p>
            <a:pPr marL="285750" indent="-28575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smtClean="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smtClean="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smtClean="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Council on </a:t>
            </a:r>
            <a:r>
              <a:rPr lang="en-US" dirty="0" smtClean="0">
                <a:solidFill>
                  <a:schemeClr val="bg2">
                    <a:lumMod val="25000"/>
                  </a:schemeClr>
                </a:solidFill>
                <a:latin typeface="Arial" panose="020B0604020202020204" pitchFamily="34" charset="0"/>
                <a:cs typeface="Arial" panose="020B0604020202020204" pitchFamily="34" charset="0"/>
              </a:rPr>
              <a:t>Aging</a:t>
            </a: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Cultural Council</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Finance Division</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Fire</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Health Department</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Human </a:t>
            </a:r>
            <a:r>
              <a:rPr lang="en-US" dirty="0" smtClean="0">
                <a:solidFill>
                  <a:schemeClr val="bg2">
                    <a:lumMod val="25000"/>
                  </a:schemeClr>
                </a:solidFill>
                <a:latin typeface="Arial" panose="020B0604020202020204" pitchFamily="34" charset="0"/>
                <a:cs typeface="Arial" panose="020B0604020202020204" pitchFamily="34" charset="0"/>
              </a:rPr>
              <a:t>Resources</a:t>
            </a:r>
          </a:p>
          <a:p>
            <a:pPr marL="285750" indent="-285750">
              <a:buFont typeface="Arial" panose="020B0604020202020204" pitchFamily="34" charset="0"/>
              <a:buChar char="•"/>
            </a:pPr>
            <a:r>
              <a:rPr lang="en-US" dirty="0" smtClean="0">
                <a:solidFill>
                  <a:schemeClr val="bg2">
                    <a:lumMod val="25000"/>
                  </a:schemeClr>
                </a:solidFill>
                <a:latin typeface="Arial" panose="020B0604020202020204" pitchFamily="34" charset="0"/>
                <a:cs typeface="Arial" panose="020B0604020202020204" pitchFamily="34" charset="0"/>
              </a:rPr>
              <a:t>Human Services</a:t>
            </a: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Inspectional </a:t>
            </a:r>
            <a:r>
              <a:rPr lang="en-US" dirty="0" smtClean="0">
                <a:solidFill>
                  <a:schemeClr val="bg2">
                    <a:lumMod val="25000"/>
                  </a:schemeClr>
                </a:solidFill>
                <a:latin typeface="Arial" panose="020B0604020202020204" pitchFamily="34" charset="0"/>
                <a:cs typeface="Arial" panose="020B0604020202020204" pitchFamily="34" charset="0"/>
              </a:rPr>
              <a:t>Services</a:t>
            </a: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Library</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Licensing</a:t>
            </a:r>
          </a:p>
          <a:p>
            <a:pPr marL="285750"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Parks, </a:t>
            </a:r>
            <a:r>
              <a:rPr lang="en-US" dirty="0" smtClean="0">
                <a:solidFill>
                  <a:schemeClr val="tx1">
                    <a:lumMod val="75000"/>
                    <a:lumOff val="25000"/>
                  </a:schemeClr>
                </a:solidFill>
                <a:latin typeface="Arial" panose="020B0604020202020204" pitchFamily="34" charset="0"/>
                <a:cs typeface="Arial" panose="020B0604020202020204" pitchFamily="34" charset="0"/>
              </a:rPr>
              <a:t>Recreation</a:t>
            </a: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Planning </a:t>
            </a:r>
            <a:r>
              <a:rPr lang="en-US" dirty="0" smtClean="0">
                <a:solidFill>
                  <a:schemeClr val="bg2">
                    <a:lumMod val="25000"/>
                  </a:schemeClr>
                </a:solidFill>
                <a:latin typeface="Arial" panose="020B0604020202020204" pitchFamily="34" charset="0"/>
                <a:cs typeface="Arial" panose="020B0604020202020204" pitchFamily="34" charset="0"/>
              </a:rPr>
              <a:t>Board</a:t>
            </a:r>
          </a:p>
          <a:p>
            <a:pPr marL="285750" indent="-285750">
              <a:buFont typeface="Arial" panose="020B0604020202020204" pitchFamily="34" charset="0"/>
              <a:buChar char="•"/>
            </a:pPr>
            <a:endParaRPr lang="en-US" dirty="0" smtClean="0">
              <a:solidFill>
                <a:schemeClr val="bg2">
                  <a:lumMod val="25000"/>
                </a:schemeClr>
              </a:solidFill>
              <a:latin typeface="Arial" panose="020B0604020202020204" pitchFamily="34" charset="0"/>
              <a:cs typeface="Arial" panose="020B0604020202020204" pitchFamily="34" charset="0"/>
            </a:endParaRPr>
          </a:p>
          <a:p>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smtClean="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smtClean="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schemeClr val="bg2">
                    <a:lumMod val="25000"/>
                  </a:schemeClr>
                </a:solidFill>
                <a:latin typeface="Arial" panose="020B0604020202020204" pitchFamily="34" charset="0"/>
                <a:cs typeface="Arial" panose="020B0604020202020204" pitchFamily="34" charset="0"/>
              </a:rPr>
              <a:t>Police</a:t>
            </a: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Public Schools</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Public Works</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Purchasing</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Retirement Board</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Technology Services</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Town Clerk</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Town Manager</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Treasurer / Collector</a:t>
            </a:r>
          </a:p>
          <a:p>
            <a:pPr marL="285750" indent="-285750">
              <a:buFont typeface="Arial" panose="020B0604020202020204" pitchFamily="34" charset="0"/>
              <a:buChar char="•"/>
            </a:pPr>
            <a:r>
              <a:rPr lang="en-US" dirty="0" smtClean="0">
                <a:solidFill>
                  <a:schemeClr val="bg2">
                    <a:lumMod val="25000"/>
                  </a:schemeClr>
                </a:solidFill>
                <a:latin typeface="Arial" panose="020B0604020202020204" pitchFamily="34" charset="0"/>
                <a:cs typeface="Arial" panose="020B0604020202020204" pitchFamily="34" charset="0"/>
              </a:rPr>
              <a:t>Veterans </a:t>
            </a:r>
            <a:r>
              <a:rPr lang="en-US" dirty="0">
                <a:solidFill>
                  <a:schemeClr val="bg2">
                    <a:lumMod val="25000"/>
                  </a:schemeClr>
                </a:solidFill>
                <a:latin typeface="Arial" panose="020B0604020202020204" pitchFamily="34" charset="0"/>
                <a:cs typeface="Arial" panose="020B0604020202020204" pitchFamily="34" charset="0"/>
              </a:rPr>
              <a:t>Services</a:t>
            </a:r>
          </a:p>
          <a:p>
            <a:pPr marL="285750" indent="-28575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Zoning Board of Appeals</a:t>
            </a:r>
          </a:p>
          <a:p>
            <a:pPr marL="285750" indent="-285750">
              <a:spcBef>
                <a:spcPts val="300"/>
              </a:spcBef>
              <a:buFont typeface="Arial" panose="020B0604020202020204" pitchFamily="34" charset="0"/>
              <a:buChar char="•"/>
            </a:pPr>
            <a:endParaRPr lang="en-US" dirty="0">
              <a:solidFill>
                <a:srgbClr val="F79646">
                  <a:lumMod val="75000"/>
                </a:srgbClr>
              </a:solidFill>
              <a:latin typeface="Arial" panose="020B0604020202020204" pitchFamily="34" charset="0"/>
              <a:cs typeface="Arial" panose="020B0604020202020204" pitchFamily="34" charset="0"/>
            </a:endParaRPr>
          </a:p>
          <a:p>
            <a:endParaRPr lang="en-US" dirty="0"/>
          </a:p>
        </p:txBody>
      </p:sp>
      <p:sp>
        <p:nvSpPr>
          <p:cNvPr id="3" name="Right Brace 2"/>
          <p:cNvSpPr/>
          <p:nvPr/>
        </p:nvSpPr>
        <p:spPr>
          <a:xfrm rot="5400000">
            <a:off x="5373708" y="-737314"/>
            <a:ext cx="727657" cy="1098567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p:cNvSpPr/>
          <p:nvPr/>
        </p:nvSpPr>
        <p:spPr>
          <a:xfrm>
            <a:off x="3316307" y="5296054"/>
            <a:ext cx="4842457" cy="1326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Arial" panose="020B0604020202020204" pitchFamily="34" charset="0"/>
                <a:cs typeface="Arial" panose="020B0604020202020204" pitchFamily="34" charset="0"/>
              </a:rPr>
              <a:t>Aging in all Policies</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739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Stakeholders and Partners</a:t>
            </a:r>
            <a:endParaRPr lang="en-US" sz="3000" dirty="0">
              <a:solidFill>
                <a:schemeClr val="bg1"/>
              </a:solidFill>
            </a:endParaRPr>
          </a:p>
        </p:txBody>
      </p:sp>
      <p:pic>
        <p:nvPicPr>
          <p:cNvPr id="2" name="Picture 1"/>
          <p:cNvPicPr>
            <a:picLocks noChangeAspect="1"/>
          </p:cNvPicPr>
          <p:nvPr/>
        </p:nvPicPr>
        <p:blipFill rotWithShape="1">
          <a:blip r:embed="rId3"/>
          <a:srcRect l="32324" t="17246" r="21198"/>
          <a:stretch/>
        </p:blipFill>
        <p:spPr>
          <a:xfrm>
            <a:off x="1326523" y="953036"/>
            <a:ext cx="6323527" cy="568256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l="22605" t="45986" r="48451" b="25472"/>
          <a:stretch/>
        </p:blipFill>
        <p:spPr>
          <a:xfrm>
            <a:off x="8152328" y="2578595"/>
            <a:ext cx="3670478" cy="19290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16182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MA Healthy Aging Data Report: Infographic</a:t>
            </a:r>
            <a:endParaRPr lang="en-US" sz="3000" dirty="0">
              <a:solidFill>
                <a:schemeClr val="bg1"/>
              </a:solidFill>
            </a:endParaRPr>
          </a:p>
        </p:txBody>
      </p:sp>
      <p:sp>
        <p:nvSpPr>
          <p:cNvPr id="17" name="Rectangle 16"/>
          <p:cNvSpPr/>
          <p:nvPr/>
        </p:nvSpPr>
        <p:spPr>
          <a:xfrm>
            <a:off x="1864426" y="1010225"/>
            <a:ext cx="9185647" cy="654025"/>
          </a:xfrm>
          <a:prstGeom prst="rect">
            <a:avLst/>
          </a:prstGeom>
        </p:spPr>
        <p:txBody>
          <a:bodyPr wrap="square" numCol="1">
            <a:spAutoFit/>
          </a:bodyPr>
          <a:lstStyle/>
          <a:p>
            <a:pPr>
              <a:spcBef>
                <a:spcPts val="300"/>
              </a:spcBef>
            </a:pPr>
            <a:endParaRPr lang="en-US" sz="1600" dirty="0">
              <a:solidFill>
                <a:srgbClr val="595959"/>
              </a:solidFill>
              <a:latin typeface="Arial" panose="020B0604020202020204" pitchFamily="34" charset="0"/>
              <a:cs typeface="Arial" panose="020B0604020202020204" pitchFamily="34" charset="0"/>
            </a:endParaRPr>
          </a:p>
          <a:p>
            <a:pPr>
              <a:spcBef>
                <a:spcPts val="300"/>
              </a:spcBef>
            </a:pPr>
            <a:endParaRPr lang="en-US" b="1" dirty="0">
              <a:solidFill>
                <a:srgbClr val="595959"/>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20238" t="14873" r="21786" b="1137"/>
          <a:stretch/>
        </p:blipFill>
        <p:spPr>
          <a:xfrm>
            <a:off x="1806886" y="693779"/>
            <a:ext cx="8548914" cy="59229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489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Data: Start the Conversation </a:t>
            </a:r>
            <a:endParaRPr lang="en-US" sz="3000" dirty="0">
              <a:solidFill>
                <a:schemeClr val="bg1"/>
              </a:solidFill>
            </a:endParaRPr>
          </a:p>
        </p:txBody>
      </p:sp>
      <p:pic>
        <p:nvPicPr>
          <p:cNvPr id="3" name="Picture 2"/>
          <p:cNvPicPr>
            <a:picLocks noChangeAspect="1"/>
          </p:cNvPicPr>
          <p:nvPr/>
        </p:nvPicPr>
        <p:blipFill rotWithShape="1">
          <a:blip r:embed="rId3"/>
          <a:srcRect l="7711" t="15462" r="10529" b="18534"/>
          <a:stretch/>
        </p:blipFill>
        <p:spPr>
          <a:xfrm>
            <a:off x="940158" y="1184856"/>
            <a:ext cx="9968248" cy="4288665"/>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1371645" y="2902453"/>
            <a:ext cx="1286567" cy="4974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208576" y="1300756"/>
            <a:ext cx="1286567" cy="77431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570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Data: Start the Conversation</a:t>
            </a:r>
            <a:endParaRPr lang="en-US" sz="3000" dirty="0">
              <a:solidFill>
                <a:schemeClr val="bg1"/>
              </a:solidFill>
            </a:endParaRPr>
          </a:p>
        </p:txBody>
      </p:sp>
      <p:pic>
        <p:nvPicPr>
          <p:cNvPr id="3" name="Picture 2"/>
          <p:cNvPicPr>
            <a:picLocks noChangeAspect="1"/>
          </p:cNvPicPr>
          <p:nvPr/>
        </p:nvPicPr>
        <p:blipFill rotWithShape="1">
          <a:blip r:embed="rId3"/>
          <a:srcRect l="20387" t="14670" r="21937" b="1489"/>
          <a:stretch/>
        </p:blipFill>
        <p:spPr>
          <a:xfrm>
            <a:off x="2176530" y="893879"/>
            <a:ext cx="7340957" cy="56872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5778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Governor Baker’s Challenge</a:t>
            </a:r>
            <a:endParaRPr lang="en-US" sz="3000" dirty="0">
              <a:solidFill>
                <a:schemeClr val="bg1"/>
              </a:solidFill>
            </a:endParaRPr>
          </a:p>
        </p:txBody>
      </p:sp>
      <p:sp>
        <p:nvSpPr>
          <p:cNvPr id="32" name="Rectangle 31"/>
          <p:cNvSpPr/>
          <p:nvPr/>
        </p:nvSpPr>
        <p:spPr>
          <a:xfrm>
            <a:off x="1028998" y="4824008"/>
            <a:ext cx="9902183" cy="1754326"/>
          </a:xfrm>
          <a:prstGeom prst="rect">
            <a:avLst/>
          </a:prstGeom>
        </p:spPr>
        <p:txBody>
          <a:bodyPr wrap="square">
            <a:spAutoFit/>
          </a:bodyPr>
          <a:lstStyle/>
          <a:p>
            <a:r>
              <a:rPr lang="en-US" dirty="0">
                <a:solidFill>
                  <a:srgbClr val="5B5B52"/>
                </a:solidFill>
                <a:latin typeface="Arial" panose="020B0604020202020204" pitchFamily="34" charset="0"/>
                <a:cs typeface="Arial" panose="020B0604020202020204" pitchFamily="34" charset="0"/>
              </a:rPr>
              <a:t>“We need to think differently about aging in Massachusetts. This isn’t just about acknowledging a shift in demographics; it’s about being intentional in our planning to ensure that those who grew up here, raised families and built communities, can continue to contribute their energy experience and talents where they live and make Massachusetts the most age-friendly state.” </a:t>
            </a:r>
            <a:br>
              <a:rPr lang="en-US" dirty="0">
                <a:solidFill>
                  <a:srgbClr val="5B5B52"/>
                </a:solidFill>
                <a:latin typeface="Arial" panose="020B0604020202020204" pitchFamily="34" charset="0"/>
                <a:cs typeface="Arial" panose="020B0604020202020204" pitchFamily="34" charset="0"/>
              </a:rPr>
            </a:br>
            <a:r>
              <a:rPr lang="en-US" dirty="0">
                <a:solidFill>
                  <a:srgbClr val="5B5B52"/>
                </a:solidFill>
                <a:latin typeface="Arial" panose="020B0604020202020204" pitchFamily="34" charset="0"/>
                <a:cs typeface="Arial" panose="020B0604020202020204" pitchFamily="34" charset="0"/>
              </a:rPr>
              <a:t>– Governor Charles D. Baker, 2018 – </a:t>
            </a:r>
          </a:p>
          <a:p>
            <a:pPr marL="285750" indent="-285750">
              <a:buFont typeface="Arial" panose="020B0604020202020204" pitchFamily="34" charset="0"/>
              <a:buChar char="•"/>
            </a:pPr>
            <a:endParaRPr lang="en-US" dirty="0">
              <a:solidFill>
                <a:srgbClr val="5B5B52"/>
              </a:solidFill>
              <a:latin typeface="Arial" panose="020B0604020202020204" pitchFamily="34" charset="0"/>
              <a:cs typeface="Arial" panose="020B0604020202020204" pitchFamily="34" charset="0"/>
            </a:endParaRPr>
          </a:p>
        </p:txBody>
      </p:sp>
      <p:sp>
        <p:nvSpPr>
          <p:cNvPr id="3" name="TextBox 2"/>
          <p:cNvSpPr txBox="1"/>
          <p:nvPr/>
        </p:nvSpPr>
        <p:spPr>
          <a:xfrm>
            <a:off x="3090930" y="3989681"/>
            <a:ext cx="759854" cy="646331"/>
          </a:xfrm>
          <a:prstGeom prst="rect">
            <a:avLst/>
          </a:prstGeom>
          <a:noFill/>
        </p:spPr>
        <p:txBody>
          <a:bodyPr wrap="square" rtlCol="0">
            <a:spAutoFit/>
          </a:bodyPr>
          <a:lstStyle/>
          <a:p>
            <a:pPr algn="ctr"/>
            <a:r>
              <a:rPr lang="en-US" b="1" i="1" dirty="0" smtClean="0">
                <a:solidFill>
                  <a:schemeClr val="bg1"/>
                </a:solidFill>
                <a:latin typeface="Arial" panose="020B0604020202020204" pitchFamily="34" charset="0"/>
                <a:cs typeface="Arial" panose="020B0604020202020204" pitchFamily="34" charset="0"/>
              </a:rPr>
              <a:t>AF + DF</a:t>
            </a:r>
            <a:endParaRPr lang="en-US" b="1" i="1" dirty="0">
              <a:solidFill>
                <a:schemeClr val="bg1"/>
              </a:solidFill>
              <a:latin typeface="Arial" panose="020B0604020202020204" pitchFamily="34" charset="0"/>
              <a:cs typeface="Arial" panose="020B0604020202020204" pitchFamily="34" charset="0"/>
            </a:endParaRPr>
          </a:p>
        </p:txBody>
      </p:sp>
      <p:pic>
        <p:nvPicPr>
          <p:cNvPr id="8" name="Picture 2" descr="\\EHS-FP-ELD-001\ELD_users\AEBernardo\Amanda Bernardo\Accomplishments\Age-Friendly State of Commonwealt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499" b="16860"/>
          <a:stretch/>
        </p:blipFill>
        <p:spPr bwMode="auto">
          <a:xfrm>
            <a:off x="2767327" y="1232144"/>
            <a:ext cx="6136004" cy="3142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8891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Age-Friendly Massachusetts</a:t>
            </a:r>
            <a:endParaRPr lang="en-US" sz="3000" dirty="0">
              <a:solidFill>
                <a:schemeClr val="bg1"/>
              </a:solidFill>
            </a:endParaRPr>
          </a:p>
        </p:txBody>
      </p:sp>
      <p:sp>
        <p:nvSpPr>
          <p:cNvPr id="3" name="TextBox 2"/>
          <p:cNvSpPr txBox="1"/>
          <p:nvPr/>
        </p:nvSpPr>
        <p:spPr>
          <a:xfrm>
            <a:off x="3090930" y="3989681"/>
            <a:ext cx="759854" cy="646331"/>
          </a:xfrm>
          <a:prstGeom prst="rect">
            <a:avLst/>
          </a:prstGeom>
          <a:noFill/>
        </p:spPr>
        <p:txBody>
          <a:bodyPr wrap="square" rtlCol="0">
            <a:spAutoFit/>
          </a:bodyPr>
          <a:lstStyle/>
          <a:p>
            <a:pPr algn="ctr"/>
            <a:r>
              <a:rPr lang="en-US" b="1" i="1" dirty="0" smtClean="0">
                <a:solidFill>
                  <a:schemeClr val="bg1"/>
                </a:solidFill>
                <a:latin typeface="Arial" panose="020B0604020202020204" pitchFamily="34" charset="0"/>
                <a:cs typeface="Arial" panose="020B0604020202020204" pitchFamily="34" charset="0"/>
              </a:rPr>
              <a:t>AF + DF</a:t>
            </a:r>
            <a:endParaRPr lang="en-US" b="1" i="1"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 xmlns:a16="http://schemas.microsoft.com/office/drawing/2014/main" id="{EEEBA95F-803A-9440-9819-B2AB0080F974}"/>
              </a:ext>
            </a:extLst>
          </p:cNvPr>
          <p:cNvSpPr/>
          <p:nvPr/>
        </p:nvSpPr>
        <p:spPr>
          <a:xfrm>
            <a:off x="116915" y="990600"/>
            <a:ext cx="2865120" cy="1828800"/>
          </a:xfrm>
          <a:prstGeom prst="rect">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algn="ctr" defTabSz="1219170">
              <a:defRPr/>
            </a:pPr>
            <a:r>
              <a:rPr lang="en-US" sz="1733" b="1" dirty="0">
                <a:solidFill>
                  <a:srgbClr val="4F81BD"/>
                </a:solidFill>
                <a:latin typeface="Calibri"/>
              </a:rPr>
              <a:t>Community-Led Age and Dementia Friendly Efforts</a:t>
            </a:r>
            <a:endParaRPr lang="en-US" sz="1733" dirty="0">
              <a:solidFill>
                <a:srgbClr val="4F81BD"/>
              </a:solidFill>
              <a:latin typeface="Calibri"/>
            </a:endParaRPr>
          </a:p>
        </p:txBody>
      </p:sp>
      <p:sp>
        <p:nvSpPr>
          <p:cNvPr id="11" name="Rectangle 10">
            <a:extLst>
              <a:ext uri="{FF2B5EF4-FFF2-40B4-BE49-F238E27FC236}">
                <a16:creationId xmlns="" xmlns:a16="http://schemas.microsoft.com/office/drawing/2014/main" id="{1796356B-CF0A-9D48-8197-8254B4307740}"/>
              </a:ext>
            </a:extLst>
          </p:cNvPr>
          <p:cNvSpPr/>
          <p:nvPr/>
        </p:nvSpPr>
        <p:spPr>
          <a:xfrm>
            <a:off x="116915" y="4851400"/>
            <a:ext cx="2865120" cy="1828800"/>
          </a:xfrm>
          <a:prstGeom prst="rect">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algn="ctr" defTabSz="1219170">
              <a:defRPr/>
            </a:pPr>
            <a:r>
              <a:rPr lang="en-US" sz="1733" b="1" dirty="0">
                <a:solidFill>
                  <a:srgbClr val="4F81BD"/>
                </a:solidFill>
                <a:latin typeface="Calibri"/>
              </a:rPr>
              <a:t>Input from 500+ Residents Across Massachusetts</a:t>
            </a:r>
            <a:endParaRPr lang="en-US" sz="1733" dirty="0">
              <a:solidFill>
                <a:srgbClr val="4F81BD"/>
              </a:solidFill>
              <a:latin typeface="Calibri"/>
            </a:endParaRPr>
          </a:p>
        </p:txBody>
      </p:sp>
      <p:sp>
        <p:nvSpPr>
          <p:cNvPr id="12" name="Rectangle 11">
            <a:extLst>
              <a:ext uri="{FF2B5EF4-FFF2-40B4-BE49-F238E27FC236}">
                <a16:creationId xmlns="" xmlns:a16="http://schemas.microsoft.com/office/drawing/2014/main" id="{32CD5FC6-E18C-FF45-A4C1-5A4E6F51FC02}"/>
              </a:ext>
            </a:extLst>
          </p:cNvPr>
          <p:cNvSpPr/>
          <p:nvPr/>
        </p:nvSpPr>
        <p:spPr>
          <a:xfrm>
            <a:off x="116915" y="2921000"/>
            <a:ext cx="2865120" cy="1828800"/>
          </a:xfrm>
          <a:prstGeom prst="rect">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algn="ctr" defTabSz="1219170">
              <a:defRPr/>
            </a:pPr>
            <a:r>
              <a:rPr lang="en-US" sz="1733" b="1" dirty="0">
                <a:solidFill>
                  <a:srgbClr val="4F81BD"/>
                </a:solidFill>
                <a:latin typeface="Calibri"/>
              </a:rPr>
              <a:t>Massachusetts Healthy Aging Collaborative</a:t>
            </a:r>
          </a:p>
          <a:p>
            <a:pPr algn="ctr" defTabSz="1219170">
              <a:defRPr/>
            </a:pPr>
            <a:r>
              <a:rPr lang="en-US" sz="1333" b="1" dirty="0">
                <a:solidFill>
                  <a:srgbClr val="4F81BD"/>
                </a:solidFill>
                <a:latin typeface="Calibri"/>
              </a:rPr>
              <a:t>(MHAC and Multicultural Coalition on Aging)</a:t>
            </a:r>
            <a:endParaRPr lang="en-US" sz="1333" dirty="0">
              <a:solidFill>
                <a:srgbClr val="4F81BD"/>
              </a:solidFill>
              <a:latin typeface="Calibri"/>
            </a:endParaRPr>
          </a:p>
        </p:txBody>
      </p:sp>
      <p:sp>
        <p:nvSpPr>
          <p:cNvPr id="13" name="Rectangle 12">
            <a:extLst>
              <a:ext uri="{FF2B5EF4-FFF2-40B4-BE49-F238E27FC236}">
                <a16:creationId xmlns="" xmlns:a16="http://schemas.microsoft.com/office/drawing/2014/main" id="{64BFEF3D-E099-8149-86C1-D1EA041DB481}"/>
              </a:ext>
            </a:extLst>
          </p:cNvPr>
          <p:cNvSpPr/>
          <p:nvPr/>
        </p:nvSpPr>
        <p:spPr>
          <a:xfrm>
            <a:off x="3164915" y="990600"/>
            <a:ext cx="2865120" cy="1828800"/>
          </a:xfrm>
          <a:prstGeom prst="rect">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algn="ctr" defTabSz="1219170">
              <a:defRPr/>
            </a:pPr>
            <a:r>
              <a:rPr lang="en-US" sz="1733" b="1" dirty="0">
                <a:solidFill>
                  <a:srgbClr val="4F81BD"/>
                </a:solidFill>
                <a:latin typeface="Calibri"/>
              </a:rPr>
              <a:t>Dementia Friendly Massachusetts </a:t>
            </a:r>
            <a:endParaRPr lang="en-US" sz="1733" dirty="0">
              <a:solidFill>
                <a:srgbClr val="4F81BD"/>
              </a:solidFill>
              <a:latin typeface="Calibri"/>
            </a:endParaRPr>
          </a:p>
        </p:txBody>
      </p:sp>
      <p:sp>
        <p:nvSpPr>
          <p:cNvPr id="17" name="Rectangle 16">
            <a:extLst>
              <a:ext uri="{FF2B5EF4-FFF2-40B4-BE49-F238E27FC236}">
                <a16:creationId xmlns="" xmlns:a16="http://schemas.microsoft.com/office/drawing/2014/main" id="{7808363A-6C81-9C44-8B90-49253DE3BB53}"/>
              </a:ext>
            </a:extLst>
          </p:cNvPr>
          <p:cNvSpPr/>
          <p:nvPr/>
        </p:nvSpPr>
        <p:spPr>
          <a:xfrm>
            <a:off x="3164915" y="2921001"/>
            <a:ext cx="2865119" cy="1828801"/>
          </a:xfrm>
          <a:prstGeom prst="rect">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algn="ctr" defTabSz="1219170">
              <a:defRPr/>
            </a:pPr>
            <a:r>
              <a:rPr lang="en-US" sz="1733" b="1" dirty="0">
                <a:solidFill>
                  <a:srgbClr val="4F81BD"/>
                </a:solidFill>
                <a:latin typeface="Calibri"/>
              </a:rPr>
              <a:t>Governor’s Council to Address Aging in Massachusetts </a:t>
            </a:r>
            <a:endParaRPr lang="en-US" sz="1733" dirty="0">
              <a:solidFill>
                <a:srgbClr val="4F81BD"/>
              </a:solidFill>
              <a:latin typeface="Calibri"/>
            </a:endParaRPr>
          </a:p>
        </p:txBody>
      </p:sp>
      <p:pic>
        <p:nvPicPr>
          <p:cNvPr id="18" name="Picture 3" descr="C:\Users\aebernardo\Desktop\Gov Council.jpg">
            <a:extLst>
              <a:ext uri="{FF2B5EF4-FFF2-40B4-BE49-F238E27FC236}">
                <a16:creationId xmlns="" xmlns:a16="http://schemas.microsoft.com/office/drawing/2014/main" id="{91FAE865-1633-DB49-A7DD-C2C3D8C971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920" b="17719"/>
          <a:stretch/>
        </p:blipFill>
        <p:spPr bwMode="auto">
          <a:xfrm>
            <a:off x="3671071" y="3776567"/>
            <a:ext cx="1930400" cy="83411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 xmlns:a16="http://schemas.microsoft.com/office/drawing/2014/main" id="{1DF04D51-0388-D043-93CA-FC17E17DEE09}"/>
              </a:ext>
            </a:extLst>
          </p:cNvPr>
          <p:cNvSpPr/>
          <p:nvPr/>
        </p:nvSpPr>
        <p:spPr>
          <a:xfrm>
            <a:off x="3164915" y="4851400"/>
            <a:ext cx="2865119" cy="1828800"/>
          </a:xfrm>
          <a:prstGeom prst="rect">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algn="ctr" defTabSz="1219170">
              <a:defRPr/>
            </a:pPr>
            <a:r>
              <a:rPr lang="en-US" sz="1733" b="1" dirty="0">
                <a:solidFill>
                  <a:srgbClr val="4F81BD"/>
                </a:solidFill>
                <a:latin typeface="Calibri"/>
              </a:rPr>
              <a:t>State Commissions on Issues Critical to Older People</a:t>
            </a:r>
            <a:endParaRPr lang="en-US" sz="1733" dirty="0">
              <a:solidFill>
                <a:srgbClr val="4F81BD"/>
              </a:solidFill>
              <a:latin typeface="Calibri"/>
            </a:endParaRPr>
          </a:p>
        </p:txBody>
      </p:sp>
      <p:sp>
        <p:nvSpPr>
          <p:cNvPr id="20" name="Rectangle 19">
            <a:extLst>
              <a:ext uri="{FF2B5EF4-FFF2-40B4-BE49-F238E27FC236}">
                <a16:creationId xmlns="" xmlns:a16="http://schemas.microsoft.com/office/drawing/2014/main" id="{EBDCDBDD-458B-0F4E-8761-3C336DF1654E}"/>
              </a:ext>
            </a:extLst>
          </p:cNvPr>
          <p:cNvSpPr/>
          <p:nvPr/>
        </p:nvSpPr>
        <p:spPr>
          <a:xfrm>
            <a:off x="6212915" y="990600"/>
            <a:ext cx="2865120" cy="1828800"/>
          </a:xfrm>
          <a:prstGeom prst="rect">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algn="ctr" defTabSz="1219170">
              <a:defRPr/>
            </a:pPr>
            <a:r>
              <a:rPr lang="en-US" sz="1733" b="1" dirty="0">
                <a:solidFill>
                  <a:srgbClr val="4F81BD"/>
                </a:solidFill>
                <a:latin typeface="Calibri"/>
              </a:rPr>
              <a:t>Feedback and Input from Stakeholders </a:t>
            </a:r>
            <a:endParaRPr lang="en-US" sz="1733" dirty="0">
              <a:solidFill>
                <a:srgbClr val="4F81BD"/>
              </a:solidFill>
              <a:latin typeface="Calibri"/>
            </a:endParaRPr>
          </a:p>
        </p:txBody>
      </p:sp>
      <p:sp>
        <p:nvSpPr>
          <p:cNvPr id="21" name="Rectangle 20">
            <a:extLst>
              <a:ext uri="{FF2B5EF4-FFF2-40B4-BE49-F238E27FC236}">
                <a16:creationId xmlns="" xmlns:a16="http://schemas.microsoft.com/office/drawing/2014/main" id="{7744AC1B-8C8A-CA4B-BDC3-BEE7AF199926}"/>
              </a:ext>
            </a:extLst>
          </p:cNvPr>
          <p:cNvSpPr/>
          <p:nvPr/>
        </p:nvSpPr>
        <p:spPr>
          <a:xfrm>
            <a:off x="6197600" y="2921000"/>
            <a:ext cx="2880435" cy="1828801"/>
          </a:xfrm>
          <a:prstGeom prst="rect">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algn="ctr" defTabSz="1219170">
              <a:defRPr/>
            </a:pPr>
            <a:r>
              <a:rPr lang="en-US" sz="1733" b="1" dirty="0">
                <a:solidFill>
                  <a:srgbClr val="4F81BD"/>
                </a:solidFill>
                <a:latin typeface="Calibri"/>
              </a:rPr>
              <a:t>Cross-Sector Partnerships and Collaboration</a:t>
            </a:r>
            <a:endParaRPr lang="en-US" sz="1733" dirty="0">
              <a:solidFill>
                <a:srgbClr val="4F81BD"/>
              </a:solidFill>
              <a:latin typeface="Calibri"/>
            </a:endParaRPr>
          </a:p>
        </p:txBody>
      </p:sp>
      <p:sp>
        <p:nvSpPr>
          <p:cNvPr id="22" name="Rectangle 21">
            <a:extLst>
              <a:ext uri="{FF2B5EF4-FFF2-40B4-BE49-F238E27FC236}">
                <a16:creationId xmlns="" xmlns:a16="http://schemas.microsoft.com/office/drawing/2014/main" id="{1BE9DB98-2945-264B-A9C6-70C6EB5460EB}"/>
              </a:ext>
            </a:extLst>
          </p:cNvPr>
          <p:cNvSpPr/>
          <p:nvPr/>
        </p:nvSpPr>
        <p:spPr>
          <a:xfrm>
            <a:off x="6212915" y="4851400"/>
            <a:ext cx="2865120" cy="1828800"/>
          </a:xfrm>
          <a:prstGeom prst="rect">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algn="ctr" defTabSz="1219170">
              <a:defRPr/>
            </a:pPr>
            <a:r>
              <a:rPr lang="en-US" sz="1733" b="1" dirty="0">
                <a:solidFill>
                  <a:srgbClr val="4F81BD"/>
                </a:solidFill>
                <a:latin typeface="Calibri"/>
              </a:rPr>
              <a:t>Sector-Specific </a:t>
            </a:r>
          </a:p>
          <a:p>
            <a:pPr algn="ctr" defTabSz="1219170">
              <a:defRPr/>
            </a:pPr>
            <a:r>
              <a:rPr lang="en-US" sz="1733" b="1" dirty="0">
                <a:solidFill>
                  <a:srgbClr val="4F81BD"/>
                </a:solidFill>
                <a:latin typeface="Calibri"/>
              </a:rPr>
              <a:t>Age-Friendly Initiatives</a:t>
            </a:r>
            <a:endParaRPr lang="en-US" sz="1733" dirty="0">
              <a:solidFill>
                <a:srgbClr val="4F81BD"/>
              </a:solidFill>
              <a:latin typeface="Calibri"/>
            </a:endParaRPr>
          </a:p>
        </p:txBody>
      </p:sp>
      <p:sp>
        <p:nvSpPr>
          <p:cNvPr id="23" name="Rectangle 22">
            <a:extLst>
              <a:ext uri="{FF2B5EF4-FFF2-40B4-BE49-F238E27FC236}">
                <a16:creationId xmlns="" xmlns:a16="http://schemas.microsoft.com/office/drawing/2014/main" id="{3F6C730E-01AF-2A49-978E-FD07A398A368}"/>
              </a:ext>
            </a:extLst>
          </p:cNvPr>
          <p:cNvSpPr/>
          <p:nvPr/>
        </p:nvSpPr>
        <p:spPr>
          <a:xfrm>
            <a:off x="9245600" y="2819401"/>
            <a:ext cx="2865120" cy="20319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667" b="1" dirty="0">
                <a:solidFill>
                  <a:schemeClr val="tx1"/>
                </a:solidFill>
                <a:latin typeface="+mj-lt"/>
              </a:rPr>
              <a:t>Rei</a:t>
            </a:r>
            <a:r>
              <a:rPr lang="en-US" sz="2667" b="1" i="1" dirty="0">
                <a:solidFill>
                  <a:schemeClr val="tx2"/>
                </a:solidFill>
                <a:latin typeface="+mj-lt"/>
              </a:rPr>
              <a:t>MA</a:t>
            </a:r>
            <a:r>
              <a:rPr lang="en-US" sz="2667" b="1" dirty="0">
                <a:solidFill>
                  <a:schemeClr val="tx1"/>
                </a:solidFill>
                <a:latin typeface="+mj-lt"/>
              </a:rPr>
              <a:t>gine</a:t>
            </a:r>
            <a:r>
              <a:rPr lang="en-US" sz="2667" i="1" dirty="0">
                <a:solidFill>
                  <a:schemeClr val="tx1"/>
                </a:solidFill>
                <a:latin typeface="+mj-lt"/>
              </a:rPr>
              <a:t> </a:t>
            </a:r>
            <a:r>
              <a:rPr lang="en-US" sz="2667" b="1" i="1" dirty="0">
                <a:solidFill>
                  <a:schemeClr val="tx2"/>
                </a:solidFill>
                <a:latin typeface="+mj-lt"/>
              </a:rPr>
              <a:t>Aging</a:t>
            </a:r>
            <a:r>
              <a:rPr lang="en-US" sz="2667" i="1" dirty="0">
                <a:solidFill>
                  <a:schemeClr val="tx1"/>
                </a:solidFill>
                <a:latin typeface="+mj-lt"/>
              </a:rPr>
              <a:t>:</a:t>
            </a:r>
          </a:p>
          <a:p>
            <a:pPr algn="ctr"/>
            <a:endParaRPr lang="en-US" sz="667" b="1" i="1" dirty="0">
              <a:solidFill>
                <a:schemeClr val="tx1"/>
              </a:solidFill>
              <a:latin typeface="+mj-lt"/>
            </a:endParaRPr>
          </a:p>
          <a:p>
            <a:pPr algn="ctr"/>
            <a:r>
              <a:rPr lang="en-US" sz="1867" b="1" dirty="0">
                <a:solidFill>
                  <a:schemeClr val="tx1"/>
                </a:solidFill>
                <a:latin typeface="+mj-lt"/>
              </a:rPr>
              <a:t>Planning Together to Create an </a:t>
            </a:r>
            <a:br>
              <a:rPr lang="en-US" sz="1867" b="1" dirty="0">
                <a:solidFill>
                  <a:schemeClr val="tx1"/>
                </a:solidFill>
                <a:latin typeface="+mj-lt"/>
              </a:rPr>
            </a:br>
            <a:r>
              <a:rPr lang="en-US" sz="1867" b="1" dirty="0">
                <a:solidFill>
                  <a:schemeClr val="tx1"/>
                </a:solidFill>
                <a:latin typeface="+mj-lt"/>
              </a:rPr>
              <a:t>Age-Friendly Future for Massachusetts</a:t>
            </a:r>
          </a:p>
        </p:txBody>
      </p:sp>
      <p:pic>
        <p:nvPicPr>
          <p:cNvPr id="24" name="Picture 2" descr="Image result for age-friendly health systems">
            <a:extLst>
              <a:ext uri="{FF2B5EF4-FFF2-40B4-BE49-F238E27FC236}">
                <a16:creationId xmlns="" xmlns:a16="http://schemas.microsoft.com/office/drawing/2014/main" id="{6BC6E7DB-7E96-7B4F-A425-23757C1B29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9472" y="5498165"/>
            <a:ext cx="1819920" cy="5352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AGE=FRIENDLY UNIVERSITY">
            <a:extLst>
              <a:ext uri="{FF2B5EF4-FFF2-40B4-BE49-F238E27FC236}">
                <a16:creationId xmlns="" xmlns:a16="http://schemas.microsoft.com/office/drawing/2014/main" id="{E339658D-888D-274A-920C-1EB39EC1FB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4407" y="6077899"/>
            <a:ext cx="1327580" cy="5347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 xmlns:a16="http://schemas.microsoft.com/office/drawing/2014/main" id="{BEBE6A27-35A3-0849-91C1-CED2AAB538EB}"/>
              </a:ext>
            </a:extLst>
          </p:cNvPr>
          <p:cNvPicPr>
            <a:picLocks noChangeAspect="1"/>
          </p:cNvPicPr>
          <p:nvPr/>
        </p:nvPicPr>
        <p:blipFill>
          <a:blip r:embed="rId6"/>
          <a:stretch>
            <a:fillRect/>
          </a:stretch>
        </p:blipFill>
        <p:spPr>
          <a:xfrm>
            <a:off x="3286835" y="5477270"/>
            <a:ext cx="1149165" cy="605641"/>
          </a:xfrm>
          <a:prstGeom prst="rect">
            <a:avLst/>
          </a:prstGeom>
        </p:spPr>
      </p:pic>
      <p:pic>
        <p:nvPicPr>
          <p:cNvPr id="27" name="Picture 26">
            <a:extLst>
              <a:ext uri="{FF2B5EF4-FFF2-40B4-BE49-F238E27FC236}">
                <a16:creationId xmlns="" xmlns:a16="http://schemas.microsoft.com/office/drawing/2014/main" id="{07942410-A969-D44E-B677-ECB1B71669DB}"/>
              </a:ext>
            </a:extLst>
          </p:cNvPr>
          <p:cNvPicPr>
            <a:picLocks noChangeAspect="1"/>
          </p:cNvPicPr>
          <p:nvPr/>
        </p:nvPicPr>
        <p:blipFill>
          <a:blip r:embed="rId7"/>
          <a:stretch>
            <a:fillRect/>
          </a:stretch>
        </p:blipFill>
        <p:spPr>
          <a:xfrm>
            <a:off x="4709235" y="5477270"/>
            <a:ext cx="1031475" cy="1034372"/>
          </a:xfrm>
          <a:prstGeom prst="rect">
            <a:avLst/>
          </a:prstGeom>
        </p:spPr>
      </p:pic>
      <p:pic>
        <p:nvPicPr>
          <p:cNvPr id="28" name="Picture 27">
            <a:extLst>
              <a:ext uri="{FF2B5EF4-FFF2-40B4-BE49-F238E27FC236}">
                <a16:creationId xmlns="" xmlns:a16="http://schemas.microsoft.com/office/drawing/2014/main" id="{3359EBDE-CB0F-6746-8C98-F946D2A9BD27}"/>
              </a:ext>
            </a:extLst>
          </p:cNvPr>
          <p:cNvPicPr>
            <a:picLocks noChangeAspect="1"/>
          </p:cNvPicPr>
          <p:nvPr/>
        </p:nvPicPr>
        <p:blipFill>
          <a:blip r:embed="rId8"/>
          <a:stretch>
            <a:fillRect/>
          </a:stretch>
        </p:blipFill>
        <p:spPr>
          <a:xfrm>
            <a:off x="470788" y="3905901"/>
            <a:ext cx="2126745" cy="558952"/>
          </a:xfrm>
          <a:prstGeom prst="rect">
            <a:avLst/>
          </a:prstGeom>
        </p:spPr>
      </p:pic>
      <p:pic>
        <p:nvPicPr>
          <p:cNvPr id="29" name="Picture 28">
            <a:extLst>
              <a:ext uri="{FF2B5EF4-FFF2-40B4-BE49-F238E27FC236}">
                <a16:creationId xmlns="" xmlns:a16="http://schemas.microsoft.com/office/drawing/2014/main" id="{C4B93F2E-048F-004C-8F5A-2FB25C7E0D4A}"/>
              </a:ext>
            </a:extLst>
          </p:cNvPr>
          <p:cNvPicPr/>
          <p:nvPr/>
        </p:nvPicPr>
        <p:blipFill>
          <a:blip r:embed="rId9"/>
          <a:stretch>
            <a:fillRect/>
          </a:stretch>
        </p:blipFill>
        <p:spPr>
          <a:xfrm>
            <a:off x="7147634" y="3558557"/>
            <a:ext cx="1095465" cy="1089643"/>
          </a:xfrm>
          <a:prstGeom prst="rect">
            <a:avLst/>
          </a:prstGeom>
        </p:spPr>
      </p:pic>
      <p:pic>
        <p:nvPicPr>
          <p:cNvPr id="30" name="Picture 29" descr="\\EHS-FP-ELD-001\ELD_Shared\Pam\Alzheimer’s Disease and Related Disorders\DEMENTIA FRIENDLY MASSACHUSETTS INITIATIVE\Logos\DFA Mass Logo.jpg">
            <a:extLst>
              <a:ext uri="{FF2B5EF4-FFF2-40B4-BE49-F238E27FC236}">
                <a16:creationId xmlns="" xmlns:a16="http://schemas.microsoft.com/office/drawing/2014/main" id="{8C770110-9AAD-B040-B48B-DDB5A3B793C9}"/>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2888" y="1788274"/>
            <a:ext cx="2197821" cy="726327"/>
          </a:xfrm>
          <a:prstGeom prst="rect">
            <a:avLst/>
          </a:prstGeom>
          <a:noFill/>
          <a:ln>
            <a:noFill/>
          </a:ln>
        </p:spPr>
      </p:pic>
      <p:pic>
        <p:nvPicPr>
          <p:cNvPr id="31" name="Picture 30">
            <a:extLst>
              <a:ext uri="{FF2B5EF4-FFF2-40B4-BE49-F238E27FC236}">
                <a16:creationId xmlns="" xmlns:a16="http://schemas.microsoft.com/office/drawing/2014/main" id="{E3039865-C780-794F-B625-B4E7A5B66AE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1811"/>
          <a:stretch/>
        </p:blipFill>
        <p:spPr>
          <a:xfrm>
            <a:off x="6708073" y="1654578"/>
            <a:ext cx="1813079" cy="1063223"/>
          </a:xfrm>
          <a:prstGeom prst="rect">
            <a:avLst/>
          </a:prstGeom>
        </p:spPr>
      </p:pic>
      <p:pic>
        <p:nvPicPr>
          <p:cNvPr id="33" name="Picture 32">
            <a:extLst>
              <a:ext uri="{FF2B5EF4-FFF2-40B4-BE49-F238E27FC236}">
                <a16:creationId xmlns="" xmlns:a16="http://schemas.microsoft.com/office/drawing/2014/main" id="{6516C53D-535A-6848-B011-3721017E5E2F}"/>
              </a:ext>
            </a:extLst>
          </p:cNvPr>
          <p:cNvPicPr>
            <a:picLocks noChangeAspect="1"/>
          </p:cNvPicPr>
          <p:nvPr/>
        </p:nvPicPr>
        <p:blipFill>
          <a:blip r:embed="rId12"/>
          <a:stretch>
            <a:fillRect/>
          </a:stretch>
        </p:blipFill>
        <p:spPr>
          <a:xfrm>
            <a:off x="187098" y="1644111"/>
            <a:ext cx="1413177" cy="786028"/>
          </a:xfrm>
          <a:prstGeom prst="rect">
            <a:avLst/>
          </a:prstGeom>
        </p:spPr>
      </p:pic>
      <p:pic>
        <p:nvPicPr>
          <p:cNvPr id="34" name="Picture 2" descr="Image result for dementia friendly topsfield state fair">
            <a:extLst>
              <a:ext uri="{FF2B5EF4-FFF2-40B4-BE49-F238E27FC236}">
                <a16:creationId xmlns="" xmlns:a16="http://schemas.microsoft.com/office/drawing/2014/main" id="{106DA74A-6B0B-8341-B541-7B953332D27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92996" y="1788274"/>
            <a:ext cx="1230371" cy="9507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 xmlns:a16="http://schemas.microsoft.com/office/drawing/2014/main" id="{07F14C8E-37AC-7640-9858-D8FCA56FA344}"/>
              </a:ext>
            </a:extLst>
          </p:cNvPr>
          <p:cNvPicPr>
            <a:picLocks noChangeAspect="1"/>
          </p:cNvPicPr>
          <p:nvPr/>
        </p:nvPicPr>
        <p:blipFill>
          <a:blip r:embed="rId14"/>
          <a:stretch>
            <a:fillRect/>
          </a:stretch>
        </p:blipFill>
        <p:spPr>
          <a:xfrm>
            <a:off x="967952" y="5664201"/>
            <a:ext cx="1280763" cy="837423"/>
          </a:xfrm>
          <a:prstGeom prst="rect">
            <a:avLst/>
          </a:prstGeom>
        </p:spPr>
      </p:pic>
      <p:sp>
        <p:nvSpPr>
          <p:cNvPr id="36" name="Bent Arrow 35">
            <a:extLst>
              <a:ext uri="{FF2B5EF4-FFF2-40B4-BE49-F238E27FC236}">
                <a16:creationId xmlns="" xmlns:a16="http://schemas.microsoft.com/office/drawing/2014/main" id="{47467C60-6F19-764D-B3DD-B87021FDA5A6}"/>
              </a:ext>
            </a:extLst>
          </p:cNvPr>
          <p:cNvSpPr/>
          <p:nvPr/>
        </p:nvSpPr>
        <p:spPr>
          <a:xfrm rot="5400000">
            <a:off x="9631349" y="1071456"/>
            <a:ext cx="1565300" cy="1727387"/>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7" name="Bent Arrow 36">
            <a:extLst>
              <a:ext uri="{FF2B5EF4-FFF2-40B4-BE49-F238E27FC236}">
                <a16:creationId xmlns="" xmlns:a16="http://schemas.microsoft.com/office/drawing/2014/main" id="{B2D94B18-5C97-EC4C-B05A-E39CE41DCFC8}"/>
              </a:ext>
            </a:extLst>
          </p:cNvPr>
          <p:cNvSpPr/>
          <p:nvPr/>
        </p:nvSpPr>
        <p:spPr>
          <a:xfrm rot="5400000">
            <a:off x="9631349" y="4830656"/>
            <a:ext cx="1565300" cy="1727387"/>
          </a:xfrm>
          <a:prstGeom prst="bentArrow">
            <a:avLst/>
          </a:prstGeom>
          <a:solidFill>
            <a:schemeClr val="bg1">
              <a:lumMod val="65000"/>
            </a:schemeClr>
          </a:solidFill>
          <a:ln>
            <a:noFill/>
          </a:ln>
          <a:scene3d>
            <a:camera prst="orthographicFront">
              <a:rot lat="1080000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2874692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Age-Friendly Massachusetts</a:t>
            </a:r>
            <a:endParaRPr lang="en-US" sz="3000" dirty="0">
              <a:solidFill>
                <a:schemeClr val="bg1"/>
              </a:solidFill>
            </a:endParaRPr>
          </a:p>
        </p:txBody>
      </p:sp>
      <p:sp>
        <p:nvSpPr>
          <p:cNvPr id="32" name="Rectangle 31">
            <a:extLst>
              <a:ext uri="{FF2B5EF4-FFF2-40B4-BE49-F238E27FC236}">
                <a16:creationId xmlns="" xmlns:a16="http://schemas.microsoft.com/office/drawing/2014/main" id="{C7C13AEC-88FB-B74F-B238-75839560636A}"/>
              </a:ext>
            </a:extLst>
          </p:cNvPr>
          <p:cNvSpPr/>
          <p:nvPr/>
        </p:nvSpPr>
        <p:spPr>
          <a:xfrm>
            <a:off x="304800" y="3923508"/>
            <a:ext cx="5486400" cy="2061718"/>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133" b="1" dirty="0"/>
              <a:t>Aging in Massachusetts is reimagined. </a:t>
            </a:r>
          </a:p>
          <a:p>
            <a:pPr algn="ctr"/>
            <a:r>
              <a:rPr lang="en-US" sz="2133" dirty="0"/>
              <a:t>The Commonwealth is an accountable partner in supporting communities, embedding aging in all policies, and empowering residents with opportunities to age meaningfully in the communities of their choice. </a:t>
            </a:r>
          </a:p>
        </p:txBody>
      </p:sp>
      <p:sp>
        <p:nvSpPr>
          <p:cNvPr id="38" name="Rectangle 37">
            <a:extLst>
              <a:ext uri="{FF2B5EF4-FFF2-40B4-BE49-F238E27FC236}">
                <a16:creationId xmlns="" xmlns:a16="http://schemas.microsoft.com/office/drawing/2014/main" id="{218E534E-9A0F-8142-B373-AA44DF08D703}"/>
              </a:ext>
            </a:extLst>
          </p:cNvPr>
          <p:cNvSpPr/>
          <p:nvPr/>
        </p:nvSpPr>
        <p:spPr>
          <a:xfrm>
            <a:off x="304800" y="1565116"/>
            <a:ext cx="5486400" cy="14052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133" dirty="0"/>
              <a:t>To amplify, align, and coordinate local, regional, and statewide efforts to create a welcoming and livable Commonwealth as residents grow up and grow older together. </a:t>
            </a:r>
          </a:p>
        </p:txBody>
      </p:sp>
      <p:sp>
        <p:nvSpPr>
          <p:cNvPr id="39" name="TextBox 38">
            <a:extLst>
              <a:ext uri="{FF2B5EF4-FFF2-40B4-BE49-F238E27FC236}">
                <a16:creationId xmlns="" xmlns:a16="http://schemas.microsoft.com/office/drawing/2014/main" id="{72E25FA7-7474-E647-960B-37A15F017E2A}"/>
              </a:ext>
            </a:extLst>
          </p:cNvPr>
          <p:cNvSpPr txBox="1"/>
          <p:nvPr/>
        </p:nvSpPr>
        <p:spPr>
          <a:xfrm>
            <a:off x="304800" y="990601"/>
            <a:ext cx="5486400" cy="584775"/>
          </a:xfrm>
          <a:prstGeom prst="rect">
            <a:avLst/>
          </a:prstGeom>
          <a:solidFill>
            <a:schemeClr val="accent1">
              <a:lumMod val="20000"/>
              <a:lumOff val="80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t>Mission</a:t>
            </a:r>
            <a:endParaRPr lang="en-US" sz="3200" dirty="0"/>
          </a:p>
        </p:txBody>
      </p:sp>
      <p:sp>
        <p:nvSpPr>
          <p:cNvPr id="40" name="TextBox 39">
            <a:extLst>
              <a:ext uri="{FF2B5EF4-FFF2-40B4-BE49-F238E27FC236}">
                <a16:creationId xmlns="" xmlns:a16="http://schemas.microsoft.com/office/drawing/2014/main" id="{99DEF06A-FAE3-3343-A8B9-C8552D84B869}"/>
              </a:ext>
            </a:extLst>
          </p:cNvPr>
          <p:cNvSpPr txBox="1"/>
          <p:nvPr/>
        </p:nvSpPr>
        <p:spPr>
          <a:xfrm>
            <a:off x="304800" y="3348991"/>
            <a:ext cx="5486400" cy="584775"/>
          </a:xfrm>
          <a:prstGeom prst="rect">
            <a:avLst/>
          </a:prstGeom>
          <a:solidFill>
            <a:schemeClr val="accent1">
              <a:lumMod val="20000"/>
              <a:lumOff val="80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t>Vision</a:t>
            </a:r>
            <a:endParaRPr lang="en-US" sz="3200" dirty="0"/>
          </a:p>
        </p:txBody>
      </p:sp>
      <p:cxnSp>
        <p:nvCxnSpPr>
          <p:cNvPr id="41" name="Straight Connector 40"/>
          <p:cNvCxnSpPr/>
          <p:nvPr/>
        </p:nvCxnSpPr>
        <p:spPr>
          <a:xfrm>
            <a:off x="6096000" y="889000"/>
            <a:ext cx="0" cy="512738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 xmlns:a16="http://schemas.microsoft.com/office/drawing/2014/main" id="{72E25FA7-7474-E647-960B-37A15F017E2A}"/>
              </a:ext>
            </a:extLst>
          </p:cNvPr>
          <p:cNvSpPr txBox="1"/>
          <p:nvPr/>
        </p:nvSpPr>
        <p:spPr>
          <a:xfrm>
            <a:off x="6400800" y="990601"/>
            <a:ext cx="5486400" cy="584775"/>
          </a:xfrm>
          <a:prstGeom prst="rect">
            <a:avLst/>
          </a:prstGeom>
          <a:solidFill>
            <a:schemeClr val="accent1">
              <a:lumMod val="20000"/>
              <a:lumOff val="80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t>Goals</a:t>
            </a:r>
            <a:endParaRPr lang="en-US" sz="3200" dirty="0"/>
          </a:p>
        </p:txBody>
      </p:sp>
      <p:sp>
        <p:nvSpPr>
          <p:cNvPr id="43" name="Rectangle 42">
            <a:extLst>
              <a:ext uri="{FF2B5EF4-FFF2-40B4-BE49-F238E27FC236}">
                <a16:creationId xmlns="" xmlns:a16="http://schemas.microsoft.com/office/drawing/2014/main" id="{C7C13AEC-88FB-B74F-B238-75839560636A}"/>
              </a:ext>
            </a:extLst>
          </p:cNvPr>
          <p:cNvSpPr/>
          <p:nvPr/>
        </p:nvSpPr>
        <p:spPr>
          <a:xfrm>
            <a:off x="6400800" y="1588374"/>
            <a:ext cx="5486400" cy="4428013"/>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457189" indent="-457189">
              <a:spcBef>
                <a:spcPts val="1600"/>
              </a:spcBef>
              <a:buFont typeface="+mj-lt"/>
              <a:buAutoNum type="arabicPeriod"/>
            </a:pPr>
            <a:r>
              <a:rPr lang="en-US" sz="2667" dirty="0"/>
              <a:t>Deepen Community Initiatives</a:t>
            </a:r>
          </a:p>
          <a:p>
            <a:pPr marL="457189" indent="-457189">
              <a:spcBef>
                <a:spcPts val="1600"/>
              </a:spcBef>
              <a:buFont typeface="+mj-lt"/>
              <a:buAutoNum type="arabicPeriod"/>
            </a:pPr>
            <a:r>
              <a:rPr lang="en-US" sz="2667" dirty="0"/>
              <a:t>Promote Information and Communication</a:t>
            </a:r>
          </a:p>
          <a:p>
            <a:pPr marL="457189" indent="-457189">
              <a:spcBef>
                <a:spcPts val="1600"/>
              </a:spcBef>
              <a:buFont typeface="+mj-lt"/>
              <a:buAutoNum type="arabicPeriod"/>
            </a:pPr>
            <a:r>
              <a:rPr lang="en-US" sz="2667" dirty="0"/>
              <a:t>Reframe Aging</a:t>
            </a:r>
          </a:p>
          <a:p>
            <a:pPr marL="457189" indent="-457189">
              <a:spcBef>
                <a:spcPts val="1600"/>
              </a:spcBef>
              <a:buFont typeface="+mj-lt"/>
              <a:buAutoNum type="arabicPeriod"/>
            </a:pPr>
            <a:r>
              <a:rPr lang="en-US" sz="2667" dirty="0"/>
              <a:t>Embed Aging in Policy and Practice</a:t>
            </a:r>
          </a:p>
          <a:p>
            <a:pPr marL="457189" indent="-457189">
              <a:spcBef>
                <a:spcPts val="1600"/>
              </a:spcBef>
              <a:buFont typeface="+mj-lt"/>
              <a:buAutoNum type="arabicPeriod"/>
            </a:pPr>
            <a:r>
              <a:rPr lang="en-US" sz="2667" dirty="0"/>
              <a:t>Improve Economic Security </a:t>
            </a:r>
          </a:p>
          <a:p>
            <a:pPr marL="457189" indent="-457189">
              <a:spcBef>
                <a:spcPts val="1600"/>
              </a:spcBef>
              <a:buFont typeface="+mj-lt"/>
              <a:buAutoNum type="arabicPeriod"/>
            </a:pPr>
            <a:r>
              <a:rPr lang="en-US" sz="2667" dirty="0"/>
              <a:t>Create Sustainability</a:t>
            </a:r>
          </a:p>
        </p:txBody>
      </p:sp>
    </p:spTree>
    <p:extLst>
      <p:ext uri="{BB962C8B-B14F-4D97-AF65-F5344CB8AC3E}">
        <p14:creationId xmlns:p14="http://schemas.microsoft.com/office/powerpoint/2010/main" val="3175182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Map of Activity</a:t>
            </a:r>
            <a:endParaRPr lang="en-US" sz="3000" dirty="0">
              <a:solidFill>
                <a:schemeClr val="bg1"/>
              </a:solidFill>
            </a:endParaRPr>
          </a:p>
        </p:txBody>
      </p:sp>
      <p:sp>
        <p:nvSpPr>
          <p:cNvPr id="32" name="Rectangle 31"/>
          <p:cNvSpPr/>
          <p:nvPr/>
        </p:nvSpPr>
        <p:spPr>
          <a:xfrm>
            <a:off x="914398" y="817465"/>
            <a:ext cx="9902183" cy="646331"/>
          </a:xfrm>
          <a:prstGeom prst="rect">
            <a:avLst/>
          </a:prstGeom>
        </p:spPr>
        <p:txBody>
          <a:bodyPr wrap="square">
            <a:spAutoFit/>
          </a:bodyPr>
          <a:lstStyle/>
          <a:p>
            <a:pPr marL="742950" lvl="1" indent="-285750">
              <a:buFont typeface="Arial" panose="020B0604020202020204" pitchFamily="34" charset="0"/>
              <a:buChar char="•"/>
            </a:pPr>
            <a:r>
              <a:rPr lang="en-US" dirty="0" smtClean="0">
                <a:solidFill>
                  <a:srgbClr val="5B5B52"/>
                </a:solidFill>
                <a:latin typeface="Arial" panose="020B0604020202020204" pitchFamily="34" charset="0"/>
                <a:cs typeface="Arial" panose="020B0604020202020204" pitchFamily="34" charset="0"/>
              </a:rPr>
              <a:t>63 Active Age-Friendly Designations (AARP/WHO) covering 93 Communities</a:t>
            </a:r>
          </a:p>
          <a:p>
            <a:pPr marL="742950" lvl="1" indent="-285750">
              <a:buFont typeface="Arial" panose="020B0604020202020204" pitchFamily="34" charset="0"/>
              <a:buChar char="•"/>
            </a:pPr>
            <a:r>
              <a:rPr lang="en-US" dirty="0" smtClean="0">
                <a:solidFill>
                  <a:srgbClr val="5B5B52"/>
                </a:solidFill>
                <a:latin typeface="Arial" panose="020B0604020202020204" pitchFamily="34" charset="0"/>
                <a:cs typeface="Arial" panose="020B0604020202020204" pitchFamily="34" charset="0"/>
              </a:rPr>
              <a:t>65+ Emerging Age-Friendly Communities </a:t>
            </a:r>
            <a:endParaRPr lang="en-US" dirty="0">
              <a:solidFill>
                <a:srgbClr val="5B5B52"/>
              </a:solidFill>
              <a:latin typeface="Arial" panose="020B0604020202020204" pitchFamily="34" charset="0"/>
              <a:cs typeface="Arial" panose="020B0604020202020204" pitchFamily="34" charset="0"/>
            </a:endParaRPr>
          </a:p>
        </p:txBody>
      </p:sp>
      <p:sp>
        <p:nvSpPr>
          <p:cNvPr id="3" name="TextBox 2"/>
          <p:cNvSpPr txBox="1"/>
          <p:nvPr/>
        </p:nvSpPr>
        <p:spPr>
          <a:xfrm>
            <a:off x="3090930" y="3989681"/>
            <a:ext cx="759854" cy="646331"/>
          </a:xfrm>
          <a:prstGeom prst="rect">
            <a:avLst/>
          </a:prstGeom>
          <a:noFill/>
        </p:spPr>
        <p:txBody>
          <a:bodyPr wrap="square" rtlCol="0">
            <a:spAutoFit/>
          </a:bodyPr>
          <a:lstStyle/>
          <a:p>
            <a:pPr algn="ctr"/>
            <a:r>
              <a:rPr lang="en-US" b="1" i="1" dirty="0" smtClean="0">
                <a:solidFill>
                  <a:schemeClr val="bg1"/>
                </a:solidFill>
                <a:latin typeface="Arial" panose="020B0604020202020204" pitchFamily="34" charset="0"/>
                <a:cs typeface="Arial" panose="020B0604020202020204" pitchFamily="34" charset="0"/>
              </a:rPr>
              <a:t>AF + DF</a:t>
            </a:r>
            <a:endParaRPr lang="en-US" b="1" i="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srcRect l="29894" t="34688" r="13803" b="7236"/>
          <a:stretch/>
        </p:blipFill>
        <p:spPr>
          <a:xfrm>
            <a:off x="1365161" y="2017794"/>
            <a:ext cx="9288440" cy="46534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6118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Examples: Dementia Friendly Topsfield Fair</a:t>
            </a:r>
            <a:endParaRPr lang="en-US" sz="3000" dirty="0">
              <a:solidFill>
                <a:schemeClr val="bg1"/>
              </a:solidFill>
            </a:endParaRPr>
          </a:p>
        </p:txBody>
      </p:sp>
      <p:sp>
        <p:nvSpPr>
          <p:cNvPr id="17" name="Rectangle 16"/>
          <p:cNvSpPr/>
          <p:nvPr/>
        </p:nvSpPr>
        <p:spPr>
          <a:xfrm>
            <a:off x="1864426" y="1010225"/>
            <a:ext cx="9185647" cy="654025"/>
          </a:xfrm>
          <a:prstGeom prst="rect">
            <a:avLst/>
          </a:prstGeom>
        </p:spPr>
        <p:txBody>
          <a:bodyPr wrap="square" numCol="1">
            <a:spAutoFit/>
          </a:bodyPr>
          <a:lstStyle/>
          <a:p>
            <a:pPr>
              <a:spcBef>
                <a:spcPts val="300"/>
              </a:spcBef>
            </a:pPr>
            <a:endParaRPr lang="en-US" sz="1600" dirty="0">
              <a:solidFill>
                <a:srgbClr val="595959"/>
              </a:solidFill>
              <a:latin typeface="Arial" panose="020B0604020202020204" pitchFamily="34" charset="0"/>
              <a:cs typeface="Arial" panose="020B0604020202020204" pitchFamily="34" charset="0"/>
            </a:endParaRPr>
          </a:p>
          <a:p>
            <a:pPr>
              <a:spcBef>
                <a:spcPts val="300"/>
              </a:spcBef>
            </a:pPr>
            <a:endParaRPr lang="en-US" b="1" dirty="0">
              <a:solidFill>
                <a:srgbClr val="595959"/>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19753" t="14273" r="21092"/>
          <a:stretch/>
        </p:blipFill>
        <p:spPr>
          <a:xfrm>
            <a:off x="2112135" y="818495"/>
            <a:ext cx="7469745" cy="5769173"/>
          </a:xfrm>
          <a:prstGeom prst="rect">
            <a:avLst/>
          </a:prstGeom>
        </p:spPr>
      </p:pic>
    </p:spTree>
    <p:extLst>
      <p:ext uri="{BB962C8B-B14F-4D97-AF65-F5344CB8AC3E}">
        <p14:creationId xmlns:p14="http://schemas.microsoft.com/office/powerpoint/2010/main" val="1127746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MHAC Strategy</a:t>
            </a:r>
            <a:endParaRPr lang="en-US" sz="3000" dirty="0">
              <a:solidFill>
                <a:schemeClr val="bg1"/>
              </a:solidFill>
            </a:endParaRPr>
          </a:p>
        </p:txBody>
      </p:sp>
      <p:sp>
        <p:nvSpPr>
          <p:cNvPr id="17" name="Rectangle 16"/>
          <p:cNvSpPr/>
          <p:nvPr/>
        </p:nvSpPr>
        <p:spPr>
          <a:xfrm>
            <a:off x="1864426" y="1010225"/>
            <a:ext cx="9185647" cy="654025"/>
          </a:xfrm>
          <a:prstGeom prst="rect">
            <a:avLst/>
          </a:prstGeom>
        </p:spPr>
        <p:txBody>
          <a:bodyPr wrap="square" numCol="1">
            <a:spAutoFit/>
          </a:bodyPr>
          <a:lstStyle/>
          <a:p>
            <a:pPr>
              <a:spcBef>
                <a:spcPts val="300"/>
              </a:spcBef>
            </a:pPr>
            <a:endParaRPr lang="en-US" sz="1600" dirty="0">
              <a:solidFill>
                <a:srgbClr val="595959"/>
              </a:solidFill>
              <a:latin typeface="Arial" panose="020B0604020202020204" pitchFamily="34" charset="0"/>
              <a:cs typeface="Arial" panose="020B0604020202020204" pitchFamily="34" charset="0"/>
            </a:endParaRPr>
          </a:p>
          <a:p>
            <a:pPr>
              <a:spcBef>
                <a:spcPts val="300"/>
              </a:spcBef>
            </a:pPr>
            <a:endParaRPr lang="en-US" b="1" dirty="0">
              <a:solidFill>
                <a:srgbClr val="595959"/>
              </a:solidFill>
              <a:latin typeface="Arial" panose="020B0604020202020204" pitchFamily="34" charset="0"/>
              <a:cs typeface="Arial" panose="020B0604020202020204" pitchFamily="34" charset="0"/>
            </a:endParaRPr>
          </a:p>
        </p:txBody>
      </p:sp>
      <p:sp>
        <p:nvSpPr>
          <p:cNvPr id="3" name="Rectangle 2"/>
          <p:cNvSpPr/>
          <p:nvPr/>
        </p:nvSpPr>
        <p:spPr>
          <a:xfrm>
            <a:off x="1864426" y="1043328"/>
            <a:ext cx="8723290" cy="923330"/>
          </a:xfrm>
          <a:prstGeom prst="rect">
            <a:avLst/>
          </a:prstGeom>
        </p:spPr>
        <p:txBody>
          <a:bodyPr wrap="square">
            <a:spAutoFit/>
          </a:bodyPr>
          <a:lstStyle/>
          <a:p>
            <a:r>
              <a:rPr lang="en-US" dirty="0">
                <a:solidFill>
                  <a:srgbClr val="5B5B52"/>
                </a:solidFill>
                <a:latin typeface="Arial" panose="020B0604020202020204" pitchFamily="34" charset="0"/>
                <a:cs typeface="Arial" panose="020B0604020202020204" pitchFamily="34" charset="0"/>
              </a:rPr>
              <a:t>The </a:t>
            </a:r>
            <a:r>
              <a:rPr lang="en-US" b="1" dirty="0">
                <a:solidFill>
                  <a:srgbClr val="5B5B52"/>
                </a:solidFill>
                <a:latin typeface="Arial" panose="020B0604020202020204" pitchFamily="34" charset="0"/>
                <a:cs typeface="Arial" panose="020B0604020202020204" pitchFamily="34" charset="0"/>
              </a:rPr>
              <a:t>Massachusetts Healthy Aging Collaborative</a:t>
            </a:r>
            <a:r>
              <a:rPr lang="en-US" dirty="0">
                <a:solidFill>
                  <a:srgbClr val="5B5B52"/>
                </a:solidFill>
                <a:latin typeface="Arial" panose="020B0604020202020204" pitchFamily="34" charset="0"/>
                <a:cs typeface="Arial" panose="020B0604020202020204" pitchFamily="34" charset="0"/>
              </a:rPr>
              <a:t> is a network of leaders in community, health and wellness, government, advocacy, research, business, education, and philanthropy who have come together to advance healthy aging.</a:t>
            </a:r>
          </a:p>
        </p:txBody>
      </p:sp>
      <p:sp>
        <p:nvSpPr>
          <p:cNvPr id="8" name="Freeform 5"/>
          <p:cNvSpPr>
            <a:spLocks/>
          </p:cNvSpPr>
          <p:nvPr/>
        </p:nvSpPr>
        <p:spPr bwMode="auto">
          <a:xfrm>
            <a:off x="1644144" y="2422154"/>
            <a:ext cx="2474795" cy="2377880"/>
          </a:xfrm>
          <a:custGeom>
            <a:avLst/>
            <a:gdLst>
              <a:gd name="T0" fmla="*/ 190 w 197"/>
              <a:gd name="T1" fmla="*/ 97 h 195"/>
              <a:gd name="T2" fmla="*/ 197 w 197"/>
              <a:gd name="T3" fmla="*/ 86 h 195"/>
              <a:gd name="T4" fmla="*/ 193 w 197"/>
              <a:gd name="T5" fmla="*/ 76 h 195"/>
              <a:gd name="T6" fmla="*/ 188 w 197"/>
              <a:gd name="T7" fmla="*/ 59 h 195"/>
              <a:gd name="T8" fmla="*/ 183 w 197"/>
              <a:gd name="T9" fmla="*/ 48 h 195"/>
              <a:gd name="T10" fmla="*/ 167 w 197"/>
              <a:gd name="T11" fmla="*/ 38 h 195"/>
              <a:gd name="T12" fmla="*/ 166 w 197"/>
              <a:gd name="T13" fmla="*/ 25 h 195"/>
              <a:gd name="T14" fmla="*/ 158 w 197"/>
              <a:gd name="T15" fmla="*/ 29 h 195"/>
              <a:gd name="T16" fmla="*/ 147 w 197"/>
              <a:gd name="T17" fmla="*/ 12 h 195"/>
              <a:gd name="T18" fmla="*/ 137 w 197"/>
              <a:gd name="T19" fmla="*/ 9 h 195"/>
              <a:gd name="T20" fmla="*/ 120 w 197"/>
              <a:gd name="T21" fmla="*/ 3 h 195"/>
              <a:gd name="T22" fmla="*/ 110 w 197"/>
              <a:gd name="T23" fmla="*/ 0 h 195"/>
              <a:gd name="T24" fmla="*/ 99 w 197"/>
              <a:gd name="T25" fmla="*/ 7 h 195"/>
              <a:gd name="T26" fmla="*/ 88 w 197"/>
              <a:gd name="T27" fmla="*/ 0 h 195"/>
              <a:gd name="T28" fmla="*/ 77 w 197"/>
              <a:gd name="T29" fmla="*/ 3 h 195"/>
              <a:gd name="T30" fmla="*/ 61 w 197"/>
              <a:gd name="T31" fmla="*/ 9 h 195"/>
              <a:gd name="T32" fmla="*/ 50 w 197"/>
              <a:gd name="T33" fmla="*/ 12 h 195"/>
              <a:gd name="T34" fmla="*/ 40 w 197"/>
              <a:gd name="T35" fmla="*/ 29 h 195"/>
              <a:gd name="T36" fmla="*/ 32 w 197"/>
              <a:gd name="T37" fmla="*/ 25 h 195"/>
              <a:gd name="T38" fmla="*/ 30 w 197"/>
              <a:gd name="T39" fmla="*/ 38 h 195"/>
              <a:gd name="T40" fmla="*/ 15 w 197"/>
              <a:gd name="T41" fmla="*/ 48 h 195"/>
              <a:gd name="T42" fmla="*/ 10 w 197"/>
              <a:gd name="T43" fmla="*/ 59 h 195"/>
              <a:gd name="T44" fmla="*/ 4 w 197"/>
              <a:gd name="T45" fmla="*/ 76 h 195"/>
              <a:gd name="T46" fmla="*/ 0 w 197"/>
              <a:gd name="T47" fmla="*/ 86 h 195"/>
              <a:gd name="T48" fmla="*/ 8 w 197"/>
              <a:gd name="T49" fmla="*/ 97 h 195"/>
              <a:gd name="T50" fmla="*/ 0 w 197"/>
              <a:gd name="T51" fmla="*/ 109 h 195"/>
              <a:gd name="T52" fmla="*/ 4 w 197"/>
              <a:gd name="T53" fmla="*/ 119 h 195"/>
              <a:gd name="T54" fmla="*/ 10 w 197"/>
              <a:gd name="T55" fmla="*/ 136 h 195"/>
              <a:gd name="T56" fmla="*/ 15 w 197"/>
              <a:gd name="T57" fmla="*/ 147 h 195"/>
              <a:gd name="T58" fmla="*/ 30 w 197"/>
              <a:gd name="T59" fmla="*/ 157 h 195"/>
              <a:gd name="T60" fmla="*/ 32 w 197"/>
              <a:gd name="T61" fmla="*/ 170 h 195"/>
              <a:gd name="T62" fmla="*/ 40 w 197"/>
              <a:gd name="T63" fmla="*/ 166 h 195"/>
              <a:gd name="T64" fmla="*/ 50 w 197"/>
              <a:gd name="T65" fmla="*/ 183 h 195"/>
              <a:gd name="T66" fmla="*/ 61 w 197"/>
              <a:gd name="T67" fmla="*/ 186 h 195"/>
              <a:gd name="T68" fmla="*/ 77 w 197"/>
              <a:gd name="T69" fmla="*/ 191 h 195"/>
              <a:gd name="T70" fmla="*/ 88 w 197"/>
              <a:gd name="T71" fmla="*/ 195 h 195"/>
              <a:gd name="T72" fmla="*/ 99 w 197"/>
              <a:gd name="T73" fmla="*/ 188 h 195"/>
              <a:gd name="T74" fmla="*/ 110 w 197"/>
              <a:gd name="T75" fmla="*/ 195 h 195"/>
              <a:gd name="T76" fmla="*/ 120 w 197"/>
              <a:gd name="T77" fmla="*/ 191 h 195"/>
              <a:gd name="T78" fmla="*/ 137 w 197"/>
              <a:gd name="T79" fmla="*/ 186 h 195"/>
              <a:gd name="T80" fmla="*/ 147 w 197"/>
              <a:gd name="T81" fmla="*/ 183 h 195"/>
              <a:gd name="T82" fmla="*/ 158 w 197"/>
              <a:gd name="T83" fmla="*/ 166 h 195"/>
              <a:gd name="T84" fmla="*/ 166 w 197"/>
              <a:gd name="T85" fmla="*/ 170 h 195"/>
              <a:gd name="T86" fmla="*/ 167 w 197"/>
              <a:gd name="T87" fmla="*/ 157 h 195"/>
              <a:gd name="T88" fmla="*/ 183 w 197"/>
              <a:gd name="T89" fmla="*/ 147 h 195"/>
              <a:gd name="T90" fmla="*/ 188 w 197"/>
              <a:gd name="T91" fmla="*/ 136 h 195"/>
              <a:gd name="T92" fmla="*/ 193 w 197"/>
              <a:gd name="T93" fmla="*/ 119 h 195"/>
              <a:gd name="T94" fmla="*/ 197 w 197"/>
              <a:gd name="T95"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7" h="195">
                <a:moveTo>
                  <a:pt x="195" y="106"/>
                </a:moveTo>
                <a:cubicBezTo>
                  <a:pt x="189" y="105"/>
                  <a:pt x="189" y="105"/>
                  <a:pt x="189" y="105"/>
                </a:cubicBezTo>
                <a:cubicBezTo>
                  <a:pt x="189" y="103"/>
                  <a:pt x="190" y="100"/>
                  <a:pt x="190" y="97"/>
                </a:cubicBezTo>
                <a:cubicBezTo>
                  <a:pt x="190" y="95"/>
                  <a:pt x="189" y="92"/>
                  <a:pt x="189" y="90"/>
                </a:cubicBezTo>
                <a:cubicBezTo>
                  <a:pt x="195" y="89"/>
                  <a:pt x="195" y="89"/>
                  <a:pt x="195" y="89"/>
                </a:cubicBezTo>
                <a:cubicBezTo>
                  <a:pt x="197" y="88"/>
                  <a:pt x="197" y="87"/>
                  <a:pt x="197" y="86"/>
                </a:cubicBezTo>
                <a:cubicBezTo>
                  <a:pt x="197" y="83"/>
                  <a:pt x="196" y="80"/>
                  <a:pt x="196" y="78"/>
                </a:cubicBezTo>
                <a:cubicBezTo>
                  <a:pt x="196" y="77"/>
                  <a:pt x="195" y="76"/>
                  <a:pt x="194" y="76"/>
                </a:cubicBezTo>
                <a:cubicBezTo>
                  <a:pt x="194" y="76"/>
                  <a:pt x="194" y="76"/>
                  <a:pt x="193" y="76"/>
                </a:cubicBezTo>
                <a:cubicBezTo>
                  <a:pt x="187" y="77"/>
                  <a:pt x="187" y="77"/>
                  <a:pt x="187" y="77"/>
                </a:cubicBezTo>
                <a:cubicBezTo>
                  <a:pt x="186" y="72"/>
                  <a:pt x="184" y="67"/>
                  <a:pt x="182" y="62"/>
                </a:cubicBezTo>
                <a:cubicBezTo>
                  <a:pt x="188" y="59"/>
                  <a:pt x="188" y="59"/>
                  <a:pt x="188" y="59"/>
                </a:cubicBezTo>
                <a:cubicBezTo>
                  <a:pt x="189" y="59"/>
                  <a:pt x="189" y="57"/>
                  <a:pt x="189" y="56"/>
                </a:cubicBezTo>
                <a:cubicBezTo>
                  <a:pt x="188" y="54"/>
                  <a:pt x="186" y="51"/>
                  <a:pt x="185" y="49"/>
                </a:cubicBezTo>
                <a:cubicBezTo>
                  <a:pt x="185" y="48"/>
                  <a:pt x="184" y="48"/>
                  <a:pt x="183" y="48"/>
                </a:cubicBezTo>
                <a:cubicBezTo>
                  <a:pt x="183" y="48"/>
                  <a:pt x="182" y="48"/>
                  <a:pt x="182" y="48"/>
                </a:cubicBezTo>
                <a:cubicBezTo>
                  <a:pt x="176" y="50"/>
                  <a:pt x="176" y="50"/>
                  <a:pt x="176" y="50"/>
                </a:cubicBezTo>
                <a:cubicBezTo>
                  <a:pt x="174" y="46"/>
                  <a:pt x="171" y="42"/>
                  <a:pt x="167" y="38"/>
                </a:cubicBezTo>
                <a:cubicBezTo>
                  <a:pt x="172" y="34"/>
                  <a:pt x="172" y="34"/>
                  <a:pt x="172" y="34"/>
                </a:cubicBezTo>
                <a:cubicBezTo>
                  <a:pt x="172" y="33"/>
                  <a:pt x="172" y="31"/>
                  <a:pt x="172" y="31"/>
                </a:cubicBezTo>
                <a:cubicBezTo>
                  <a:pt x="170" y="28"/>
                  <a:pt x="168" y="26"/>
                  <a:pt x="166" y="25"/>
                </a:cubicBezTo>
                <a:cubicBezTo>
                  <a:pt x="165" y="24"/>
                  <a:pt x="165" y="24"/>
                  <a:pt x="164" y="24"/>
                </a:cubicBezTo>
                <a:cubicBezTo>
                  <a:pt x="163" y="24"/>
                  <a:pt x="163" y="24"/>
                  <a:pt x="162" y="25"/>
                </a:cubicBezTo>
                <a:cubicBezTo>
                  <a:pt x="158" y="29"/>
                  <a:pt x="158" y="29"/>
                  <a:pt x="158" y="29"/>
                </a:cubicBezTo>
                <a:cubicBezTo>
                  <a:pt x="154" y="26"/>
                  <a:pt x="150" y="23"/>
                  <a:pt x="146" y="20"/>
                </a:cubicBezTo>
                <a:cubicBezTo>
                  <a:pt x="148" y="14"/>
                  <a:pt x="148" y="14"/>
                  <a:pt x="148" y="14"/>
                </a:cubicBezTo>
                <a:cubicBezTo>
                  <a:pt x="149" y="13"/>
                  <a:pt x="148" y="12"/>
                  <a:pt x="147" y="12"/>
                </a:cubicBezTo>
                <a:cubicBezTo>
                  <a:pt x="145" y="10"/>
                  <a:pt x="142" y="9"/>
                  <a:pt x="140" y="8"/>
                </a:cubicBezTo>
                <a:cubicBezTo>
                  <a:pt x="139" y="8"/>
                  <a:pt x="139" y="7"/>
                  <a:pt x="139" y="7"/>
                </a:cubicBezTo>
                <a:cubicBezTo>
                  <a:pt x="138" y="7"/>
                  <a:pt x="137" y="8"/>
                  <a:pt x="137" y="9"/>
                </a:cubicBezTo>
                <a:cubicBezTo>
                  <a:pt x="134" y="14"/>
                  <a:pt x="134" y="14"/>
                  <a:pt x="134" y="14"/>
                </a:cubicBezTo>
                <a:cubicBezTo>
                  <a:pt x="129" y="12"/>
                  <a:pt x="124" y="11"/>
                  <a:pt x="119" y="10"/>
                </a:cubicBezTo>
                <a:cubicBezTo>
                  <a:pt x="120" y="3"/>
                  <a:pt x="120" y="3"/>
                  <a:pt x="120" y="3"/>
                </a:cubicBezTo>
                <a:cubicBezTo>
                  <a:pt x="120" y="2"/>
                  <a:pt x="120" y="1"/>
                  <a:pt x="118" y="1"/>
                </a:cubicBezTo>
                <a:cubicBezTo>
                  <a:pt x="116" y="0"/>
                  <a:pt x="113" y="0"/>
                  <a:pt x="110" y="0"/>
                </a:cubicBezTo>
                <a:cubicBezTo>
                  <a:pt x="110" y="0"/>
                  <a:pt x="110" y="0"/>
                  <a:pt x="110" y="0"/>
                </a:cubicBezTo>
                <a:cubicBezTo>
                  <a:pt x="109" y="0"/>
                  <a:pt x="108" y="0"/>
                  <a:pt x="107" y="1"/>
                </a:cubicBezTo>
                <a:cubicBezTo>
                  <a:pt x="106" y="7"/>
                  <a:pt x="106" y="7"/>
                  <a:pt x="106" y="7"/>
                </a:cubicBezTo>
                <a:cubicBezTo>
                  <a:pt x="104" y="7"/>
                  <a:pt x="101" y="7"/>
                  <a:pt x="99" y="7"/>
                </a:cubicBezTo>
                <a:cubicBezTo>
                  <a:pt x="96" y="7"/>
                  <a:pt x="94" y="7"/>
                  <a:pt x="91" y="7"/>
                </a:cubicBezTo>
                <a:cubicBezTo>
                  <a:pt x="90" y="1"/>
                  <a:pt x="90" y="1"/>
                  <a:pt x="90" y="1"/>
                </a:cubicBezTo>
                <a:cubicBezTo>
                  <a:pt x="90" y="0"/>
                  <a:pt x="89" y="0"/>
                  <a:pt x="88" y="0"/>
                </a:cubicBezTo>
                <a:cubicBezTo>
                  <a:pt x="88" y="0"/>
                  <a:pt x="88" y="0"/>
                  <a:pt x="88" y="0"/>
                </a:cubicBezTo>
                <a:cubicBezTo>
                  <a:pt x="85" y="0"/>
                  <a:pt x="82" y="0"/>
                  <a:pt x="79" y="1"/>
                </a:cubicBezTo>
                <a:cubicBezTo>
                  <a:pt x="78" y="1"/>
                  <a:pt x="77" y="2"/>
                  <a:pt x="77" y="3"/>
                </a:cubicBezTo>
                <a:cubicBezTo>
                  <a:pt x="78" y="10"/>
                  <a:pt x="78" y="10"/>
                  <a:pt x="78" y="10"/>
                </a:cubicBezTo>
                <a:cubicBezTo>
                  <a:pt x="73" y="11"/>
                  <a:pt x="68" y="12"/>
                  <a:pt x="64" y="14"/>
                </a:cubicBezTo>
                <a:cubicBezTo>
                  <a:pt x="61" y="9"/>
                  <a:pt x="61" y="9"/>
                  <a:pt x="61" y="9"/>
                </a:cubicBezTo>
                <a:cubicBezTo>
                  <a:pt x="60" y="8"/>
                  <a:pt x="60" y="7"/>
                  <a:pt x="59" y="7"/>
                </a:cubicBezTo>
                <a:cubicBezTo>
                  <a:pt x="58" y="7"/>
                  <a:pt x="58" y="8"/>
                  <a:pt x="58" y="8"/>
                </a:cubicBezTo>
                <a:cubicBezTo>
                  <a:pt x="55" y="9"/>
                  <a:pt x="53" y="10"/>
                  <a:pt x="50" y="12"/>
                </a:cubicBezTo>
                <a:cubicBezTo>
                  <a:pt x="49" y="12"/>
                  <a:pt x="49" y="13"/>
                  <a:pt x="49" y="14"/>
                </a:cubicBezTo>
                <a:cubicBezTo>
                  <a:pt x="52" y="20"/>
                  <a:pt x="52" y="20"/>
                  <a:pt x="52" y="20"/>
                </a:cubicBezTo>
                <a:cubicBezTo>
                  <a:pt x="48" y="23"/>
                  <a:pt x="44" y="26"/>
                  <a:pt x="40" y="29"/>
                </a:cubicBezTo>
                <a:cubicBezTo>
                  <a:pt x="35" y="25"/>
                  <a:pt x="35" y="25"/>
                  <a:pt x="35" y="25"/>
                </a:cubicBezTo>
                <a:cubicBezTo>
                  <a:pt x="35" y="24"/>
                  <a:pt x="34" y="24"/>
                  <a:pt x="34" y="24"/>
                </a:cubicBezTo>
                <a:cubicBezTo>
                  <a:pt x="33" y="24"/>
                  <a:pt x="32" y="24"/>
                  <a:pt x="32" y="25"/>
                </a:cubicBezTo>
                <a:cubicBezTo>
                  <a:pt x="30" y="26"/>
                  <a:pt x="28" y="28"/>
                  <a:pt x="26" y="31"/>
                </a:cubicBezTo>
                <a:cubicBezTo>
                  <a:pt x="25" y="31"/>
                  <a:pt x="25" y="33"/>
                  <a:pt x="26" y="34"/>
                </a:cubicBezTo>
                <a:cubicBezTo>
                  <a:pt x="30" y="38"/>
                  <a:pt x="30" y="38"/>
                  <a:pt x="30" y="38"/>
                </a:cubicBezTo>
                <a:cubicBezTo>
                  <a:pt x="27" y="42"/>
                  <a:pt x="24" y="46"/>
                  <a:pt x="21" y="50"/>
                </a:cubicBezTo>
                <a:cubicBezTo>
                  <a:pt x="16" y="48"/>
                  <a:pt x="16" y="48"/>
                  <a:pt x="16" y="48"/>
                </a:cubicBezTo>
                <a:cubicBezTo>
                  <a:pt x="15" y="48"/>
                  <a:pt x="15" y="48"/>
                  <a:pt x="15" y="48"/>
                </a:cubicBezTo>
                <a:cubicBezTo>
                  <a:pt x="14" y="48"/>
                  <a:pt x="13" y="48"/>
                  <a:pt x="13" y="49"/>
                </a:cubicBezTo>
                <a:cubicBezTo>
                  <a:pt x="11" y="51"/>
                  <a:pt x="10" y="54"/>
                  <a:pt x="9" y="56"/>
                </a:cubicBezTo>
                <a:cubicBezTo>
                  <a:pt x="8" y="57"/>
                  <a:pt x="9" y="59"/>
                  <a:pt x="10" y="59"/>
                </a:cubicBezTo>
                <a:cubicBezTo>
                  <a:pt x="15" y="62"/>
                  <a:pt x="15" y="62"/>
                  <a:pt x="15" y="62"/>
                </a:cubicBezTo>
                <a:cubicBezTo>
                  <a:pt x="13" y="67"/>
                  <a:pt x="12" y="72"/>
                  <a:pt x="10" y="77"/>
                </a:cubicBezTo>
                <a:cubicBezTo>
                  <a:pt x="4" y="76"/>
                  <a:pt x="4" y="76"/>
                  <a:pt x="4" y="76"/>
                </a:cubicBezTo>
                <a:cubicBezTo>
                  <a:pt x="4" y="76"/>
                  <a:pt x="4" y="76"/>
                  <a:pt x="4" y="76"/>
                </a:cubicBezTo>
                <a:cubicBezTo>
                  <a:pt x="3" y="76"/>
                  <a:pt x="2" y="77"/>
                  <a:pt x="2" y="78"/>
                </a:cubicBezTo>
                <a:cubicBezTo>
                  <a:pt x="1" y="80"/>
                  <a:pt x="1" y="83"/>
                  <a:pt x="0" y="86"/>
                </a:cubicBezTo>
                <a:cubicBezTo>
                  <a:pt x="0" y="87"/>
                  <a:pt x="1" y="88"/>
                  <a:pt x="2" y="89"/>
                </a:cubicBezTo>
                <a:cubicBezTo>
                  <a:pt x="8" y="90"/>
                  <a:pt x="8" y="90"/>
                  <a:pt x="8" y="90"/>
                </a:cubicBezTo>
                <a:cubicBezTo>
                  <a:pt x="8" y="92"/>
                  <a:pt x="8" y="95"/>
                  <a:pt x="8" y="97"/>
                </a:cubicBezTo>
                <a:cubicBezTo>
                  <a:pt x="8" y="100"/>
                  <a:pt x="8" y="103"/>
                  <a:pt x="8" y="105"/>
                </a:cubicBezTo>
                <a:cubicBezTo>
                  <a:pt x="2" y="106"/>
                  <a:pt x="2" y="106"/>
                  <a:pt x="2" y="106"/>
                </a:cubicBezTo>
                <a:cubicBezTo>
                  <a:pt x="1" y="106"/>
                  <a:pt x="0" y="107"/>
                  <a:pt x="0" y="109"/>
                </a:cubicBezTo>
                <a:cubicBezTo>
                  <a:pt x="1" y="112"/>
                  <a:pt x="1" y="114"/>
                  <a:pt x="2" y="117"/>
                </a:cubicBezTo>
                <a:cubicBezTo>
                  <a:pt x="2" y="118"/>
                  <a:pt x="3" y="119"/>
                  <a:pt x="4" y="119"/>
                </a:cubicBezTo>
                <a:cubicBezTo>
                  <a:pt x="4" y="119"/>
                  <a:pt x="4" y="119"/>
                  <a:pt x="4" y="119"/>
                </a:cubicBezTo>
                <a:cubicBezTo>
                  <a:pt x="10" y="118"/>
                  <a:pt x="10" y="118"/>
                  <a:pt x="10" y="118"/>
                </a:cubicBezTo>
                <a:cubicBezTo>
                  <a:pt x="12" y="123"/>
                  <a:pt x="13" y="128"/>
                  <a:pt x="15" y="133"/>
                </a:cubicBezTo>
                <a:cubicBezTo>
                  <a:pt x="10" y="136"/>
                  <a:pt x="10" y="136"/>
                  <a:pt x="10" y="136"/>
                </a:cubicBezTo>
                <a:cubicBezTo>
                  <a:pt x="9" y="136"/>
                  <a:pt x="8" y="137"/>
                  <a:pt x="9" y="139"/>
                </a:cubicBezTo>
                <a:cubicBezTo>
                  <a:pt x="10" y="141"/>
                  <a:pt x="11" y="144"/>
                  <a:pt x="13" y="146"/>
                </a:cubicBezTo>
                <a:cubicBezTo>
                  <a:pt x="13" y="147"/>
                  <a:pt x="14" y="147"/>
                  <a:pt x="15" y="147"/>
                </a:cubicBezTo>
                <a:cubicBezTo>
                  <a:pt x="15" y="147"/>
                  <a:pt x="15" y="147"/>
                  <a:pt x="16" y="147"/>
                </a:cubicBezTo>
                <a:cubicBezTo>
                  <a:pt x="21" y="144"/>
                  <a:pt x="21" y="144"/>
                  <a:pt x="21" y="144"/>
                </a:cubicBezTo>
                <a:cubicBezTo>
                  <a:pt x="24" y="149"/>
                  <a:pt x="27" y="153"/>
                  <a:pt x="30" y="157"/>
                </a:cubicBezTo>
                <a:cubicBezTo>
                  <a:pt x="26" y="161"/>
                  <a:pt x="26" y="161"/>
                  <a:pt x="26" y="161"/>
                </a:cubicBezTo>
                <a:cubicBezTo>
                  <a:pt x="25" y="162"/>
                  <a:pt x="25" y="163"/>
                  <a:pt x="26" y="164"/>
                </a:cubicBezTo>
                <a:cubicBezTo>
                  <a:pt x="28" y="166"/>
                  <a:pt x="30" y="168"/>
                  <a:pt x="32" y="170"/>
                </a:cubicBezTo>
                <a:cubicBezTo>
                  <a:pt x="32" y="171"/>
                  <a:pt x="33" y="171"/>
                  <a:pt x="34" y="171"/>
                </a:cubicBezTo>
                <a:cubicBezTo>
                  <a:pt x="34" y="171"/>
                  <a:pt x="35" y="171"/>
                  <a:pt x="35" y="170"/>
                </a:cubicBezTo>
                <a:cubicBezTo>
                  <a:pt x="40" y="166"/>
                  <a:pt x="40" y="166"/>
                  <a:pt x="40" y="166"/>
                </a:cubicBezTo>
                <a:cubicBezTo>
                  <a:pt x="44" y="169"/>
                  <a:pt x="48" y="172"/>
                  <a:pt x="52" y="175"/>
                </a:cubicBezTo>
                <a:cubicBezTo>
                  <a:pt x="49" y="180"/>
                  <a:pt x="49" y="180"/>
                  <a:pt x="49" y="180"/>
                </a:cubicBezTo>
                <a:cubicBezTo>
                  <a:pt x="49" y="181"/>
                  <a:pt x="49" y="183"/>
                  <a:pt x="50" y="183"/>
                </a:cubicBezTo>
                <a:cubicBezTo>
                  <a:pt x="53" y="185"/>
                  <a:pt x="55" y="186"/>
                  <a:pt x="58" y="187"/>
                </a:cubicBezTo>
                <a:cubicBezTo>
                  <a:pt x="58" y="187"/>
                  <a:pt x="58" y="187"/>
                  <a:pt x="59" y="187"/>
                </a:cubicBezTo>
                <a:cubicBezTo>
                  <a:pt x="60" y="187"/>
                  <a:pt x="60" y="187"/>
                  <a:pt x="61" y="186"/>
                </a:cubicBezTo>
                <a:cubicBezTo>
                  <a:pt x="64" y="181"/>
                  <a:pt x="64" y="181"/>
                  <a:pt x="64" y="181"/>
                </a:cubicBezTo>
                <a:cubicBezTo>
                  <a:pt x="68" y="183"/>
                  <a:pt x="73" y="184"/>
                  <a:pt x="78" y="185"/>
                </a:cubicBezTo>
                <a:cubicBezTo>
                  <a:pt x="77" y="191"/>
                  <a:pt x="77" y="191"/>
                  <a:pt x="77" y="191"/>
                </a:cubicBezTo>
                <a:cubicBezTo>
                  <a:pt x="77" y="193"/>
                  <a:pt x="78" y="194"/>
                  <a:pt x="79" y="194"/>
                </a:cubicBezTo>
                <a:cubicBezTo>
                  <a:pt x="82" y="194"/>
                  <a:pt x="85" y="195"/>
                  <a:pt x="88" y="195"/>
                </a:cubicBezTo>
                <a:cubicBezTo>
                  <a:pt x="88" y="195"/>
                  <a:pt x="88" y="195"/>
                  <a:pt x="88" y="195"/>
                </a:cubicBezTo>
                <a:cubicBezTo>
                  <a:pt x="89" y="195"/>
                  <a:pt x="90" y="195"/>
                  <a:pt x="90" y="193"/>
                </a:cubicBezTo>
                <a:cubicBezTo>
                  <a:pt x="91" y="187"/>
                  <a:pt x="91" y="187"/>
                  <a:pt x="91" y="187"/>
                </a:cubicBezTo>
                <a:cubicBezTo>
                  <a:pt x="94" y="187"/>
                  <a:pt x="96" y="188"/>
                  <a:pt x="99" y="188"/>
                </a:cubicBezTo>
                <a:cubicBezTo>
                  <a:pt x="101" y="188"/>
                  <a:pt x="104" y="187"/>
                  <a:pt x="106" y="187"/>
                </a:cubicBezTo>
                <a:cubicBezTo>
                  <a:pt x="107" y="193"/>
                  <a:pt x="107" y="193"/>
                  <a:pt x="107" y="193"/>
                </a:cubicBezTo>
                <a:cubicBezTo>
                  <a:pt x="108" y="195"/>
                  <a:pt x="109" y="195"/>
                  <a:pt x="110" y="195"/>
                </a:cubicBezTo>
                <a:cubicBezTo>
                  <a:pt x="110" y="195"/>
                  <a:pt x="110" y="195"/>
                  <a:pt x="110" y="195"/>
                </a:cubicBezTo>
                <a:cubicBezTo>
                  <a:pt x="113" y="195"/>
                  <a:pt x="116" y="194"/>
                  <a:pt x="118" y="194"/>
                </a:cubicBezTo>
                <a:cubicBezTo>
                  <a:pt x="120" y="194"/>
                  <a:pt x="120" y="193"/>
                  <a:pt x="120" y="191"/>
                </a:cubicBezTo>
                <a:cubicBezTo>
                  <a:pt x="119" y="185"/>
                  <a:pt x="119" y="185"/>
                  <a:pt x="119" y="185"/>
                </a:cubicBezTo>
                <a:cubicBezTo>
                  <a:pt x="124" y="184"/>
                  <a:pt x="129" y="183"/>
                  <a:pt x="134" y="181"/>
                </a:cubicBezTo>
                <a:cubicBezTo>
                  <a:pt x="137" y="186"/>
                  <a:pt x="137" y="186"/>
                  <a:pt x="137" y="186"/>
                </a:cubicBezTo>
                <a:cubicBezTo>
                  <a:pt x="137" y="187"/>
                  <a:pt x="138" y="187"/>
                  <a:pt x="139" y="187"/>
                </a:cubicBezTo>
                <a:cubicBezTo>
                  <a:pt x="139" y="187"/>
                  <a:pt x="139" y="187"/>
                  <a:pt x="140" y="187"/>
                </a:cubicBezTo>
                <a:cubicBezTo>
                  <a:pt x="142" y="186"/>
                  <a:pt x="145" y="185"/>
                  <a:pt x="147" y="183"/>
                </a:cubicBezTo>
                <a:cubicBezTo>
                  <a:pt x="148" y="183"/>
                  <a:pt x="149" y="181"/>
                  <a:pt x="148" y="180"/>
                </a:cubicBezTo>
                <a:cubicBezTo>
                  <a:pt x="146" y="175"/>
                  <a:pt x="146" y="175"/>
                  <a:pt x="146" y="175"/>
                </a:cubicBezTo>
                <a:cubicBezTo>
                  <a:pt x="150" y="172"/>
                  <a:pt x="154" y="169"/>
                  <a:pt x="158" y="166"/>
                </a:cubicBezTo>
                <a:cubicBezTo>
                  <a:pt x="162" y="170"/>
                  <a:pt x="162" y="170"/>
                  <a:pt x="162" y="170"/>
                </a:cubicBezTo>
                <a:cubicBezTo>
                  <a:pt x="163" y="171"/>
                  <a:pt x="163" y="171"/>
                  <a:pt x="164" y="171"/>
                </a:cubicBezTo>
                <a:cubicBezTo>
                  <a:pt x="165" y="171"/>
                  <a:pt x="165" y="171"/>
                  <a:pt x="166" y="170"/>
                </a:cubicBezTo>
                <a:cubicBezTo>
                  <a:pt x="168" y="168"/>
                  <a:pt x="170" y="166"/>
                  <a:pt x="172" y="164"/>
                </a:cubicBezTo>
                <a:cubicBezTo>
                  <a:pt x="172" y="163"/>
                  <a:pt x="172" y="162"/>
                  <a:pt x="172" y="161"/>
                </a:cubicBezTo>
                <a:cubicBezTo>
                  <a:pt x="167" y="157"/>
                  <a:pt x="167" y="157"/>
                  <a:pt x="167" y="157"/>
                </a:cubicBezTo>
                <a:cubicBezTo>
                  <a:pt x="171" y="153"/>
                  <a:pt x="174" y="149"/>
                  <a:pt x="176" y="144"/>
                </a:cubicBezTo>
                <a:cubicBezTo>
                  <a:pt x="182" y="147"/>
                  <a:pt x="182" y="147"/>
                  <a:pt x="182" y="147"/>
                </a:cubicBezTo>
                <a:cubicBezTo>
                  <a:pt x="182" y="147"/>
                  <a:pt x="183" y="147"/>
                  <a:pt x="183" y="147"/>
                </a:cubicBezTo>
                <a:cubicBezTo>
                  <a:pt x="184" y="147"/>
                  <a:pt x="185" y="147"/>
                  <a:pt x="185" y="146"/>
                </a:cubicBezTo>
                <a:cubicBezTo>
                  <a:pt x="186" y="144"/>
                  <a:pt x="188" y="141"/>
                  <a:pt x="189" y="139"/>
                </a:cubicBezTo>
                <a:cubicBezTo>
                  <a:pt x="189" y="137"/>
                  <a:pt x="189" y="136"/>
                  <a:pt x="188" y="136"/>
                </a:cubicBezTo>
                <a:cubicBezTo>
                  <a:pt x="182" y="133"/>
                  <a:pt x="182" y="133"/>
                  <a:pt x="182" y="133"/>
                </a:cubicBezTo>
                <a:cubicBezTo>
                  <a:pt x="184" y="128"/>
                  <a:pt x="186" y="123"/>
                  <a:pt x="187" y="118"/>
                </a:cubicBezTo>
                <a:cubicBezTo>
                  <a:pt x="193" y="119"/>
                  <a:pt x="193" y="119"/>
                  <a:pt x="193" y="119"/>
                </a:cubicBezTo>
                <a:cubicBezTo>
                  <a:pt x="194" y="119"/>
                  <a:pt x="194" y="119"/>
                  <a:pt x="194" y="119"/>
                </a:cubicBezTo>
                <a:cubicBezTo>
                  <a:pt x="195" y="119"/>
                  <a:pt x="196" y="118"/>
                  <a:pt x="196" y="117"/>
                </a:cubicBezTo>
                <a:cubicBezTo>
                  <a:pt x="196" y="114"/>
                  <a:pt x="197" y="112"/>
                  <a:pt x="197" y="109"/>
                </a:cubicBezTo>
                <a:cubicBezTo>
                  <a:pt x="197" y="107"/>
                  <a:pt x="197" y="106"/>
                  <a:pt x="195" y="106"/>
                </a:cubicBezTo>
                <a:close/>
              </a:path>
            </a:pathLst>
          </a:custGeom>
          <a:solidFill>
            <a:schemeClr val="accent1">
              <a:alpha val="60000"/>
            </a:schemeClr>
          </a:solidFill>
          <a:ln w="19050" cap="rnd">
            <a:solidFill>
              <a:schemeClr val="accent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 name="Freeform 6"/>
          <p:cNvSpPr>
            <a:spLocks/>
          </p:cNvSpPr>
          <p:nvPr/>
        </p:nvSpPr>
        <p:spPr bwMode="auto">
          <a:xfrm>
            <a:off x="5321404" y="2660756"/>
            <a:ext cx="2532761" cy="2517772"/>
          </a:xfrm>
          <a:custGeom>
            <a:avLst/>
            <a:gdLst>
              <a:gd name="T0" fmla="*/ 189 w 197"/>
              <a:gd name="T1" fmla="*/ 92 h 196"/>
              <a:gd name="T2" fmla="*/ 196 w 197"/>
              <a:gd name="T3" fmla="*/ 80 h 196"/>
              <a:gd name="T4" fmla="*/ 187 w 197"/>
              <a:gd name="T5" fmla="*/ 79 h 196"/>
              <a:gd name="T6" fmla="*/ 189 w 197"/>
              <a:gd name="T7" fmla="*/ 58 h 196"/>
              <a:gd name="T8" fmla="*/ 183 w 197"/>
              <a:gd name="T9" fmla="*/ 50 h 196"/>
              <a:gd name="T10" fmla="*/ 172 w 197"/>
              <a:gd name="T11" fmla="*/ 35 h 196"/>
              <a:gd name="T12" fmla="*/ 165 w 197"/>
              <a:gd name="T13" fmla="*/ 26 h 196"/>
              <a:gd name="T14" fmla="*/ 147 w 197"/>
              <a:gd name="T15" fmla="*/ 21 h 196"/>
              <a:gd name="T16" fmla="*/ 141 w 197"/>
              <a:gd name="T17" fmla="*/ 9 h 196"/>
              <a:gd name="T18" fmla="*/ 135 w 197"/>
              <a:gd name="T19" fmla="*/ 15 h 196"/>
              <a:gd name="T20" fmla="*/ 122 w 197"/>
              <a:gd name="T21" fmla="*/ 4 h 196"/>
              <a:gd name="T22" fmla="*/ 111 w 197"/>
              <a:gd name="T23" fmla="*/ 0 h 196"/>
              <a:gd name="T24" fmla="*/ 98 w 197"/>
              <a:gd name="T25" fmla="*/ 8 h 196"/>
              <a:gd name="T26" fmla="*/ 98 w 197"/>
              <a:gd name="T27" fmla="*/ 8 h 196"/>
              <a:gd name="T28" fmla="*/ 92 w 197"/>
              <a:gd name="T29" fmla="*/ 2 h 196"/>
              <a:gd name="T30" fmla="*/ 81 w 197"/>
              <a:gd name="T31" fmla="*/ 1 h 196"/>
              <a:gd name="T32" fmla="*/ 65 w 197"/>
              <a:gd name="T33" fmla="*/ 14 h 196"/>
              <a:gd name="T34" fmla="*/ 59 w 197"/>
              <a:gd name="T35" fmla="*/ 7 h 196"/>
              <a:gd name="T36" fmla="*/ 53 w 197"/>
              <a:gd name="T37" fmla="*/ 20 h 196"/>
              <a:gd name="T38" fmla="*/ 35 w 197"/>
              <a:gd name="T39" fmla="*/ 23 h 196"/>
              <a:gd name="T40" fmla="*/ 27 w 197"/>
              <a:gd name="T41" fmla="*/ 33 h 196"/>
              <a:gd name="T42" fmla="*/ 16 w 197"/>
              <a:gd name="T43" fmla="*/ 47 h 196"/>
              <a:gd name="T44" fmla="*/ 9 w 197"/>
              <a:gd name="T45" fmla="*/ 55 h 196"/>
              <a:gd name="T46" fmla="*/ 13 w 197"/>
              <a:gd name="T47" fmla="*/ 69 h 196"/>
              <a:gd name="T48" fmla="*/ 4 w 197"/>
              <a:gd name="T49" fmla="*/ 75 h 196"/>
              <a:gd name="T50" fmla="*/ 2 w 197"/>
              <a:gd name="T51" fmla="*/ 88 h 196"/>
              <a:gd name="T52" fmla="*/ 2 w 197"/>
              <a:gd name="T53" fmla="*/ 105 h 196"/>
              <a:gd name="T54" fmla="*/ 4 w 197"/>
              <a:gd name="T55" fmla="*/ 118 h 196"/>
              <a:gd name="T56" fmla="*/ 15 w 197"/>
              <a:gd name="T57" fmla="*/ 132 h 196"/>
              <a:gd name="T58" fmla="*/ 12 w 197"/>
              <a:gd name="T59" fmla="*/ 145 h 196"/>
              <a:gd name="T60" fmla="*/ 21 w 197"/>
              <a:gd name="T61" fmla="*/ 144 h 196"/>
              <a:gd name="T62" fmla="*/ 25 w 197"/>
              <a:gd name="T63" fmla="*/ 163 h 196"/>
              <a:gd name="T64" fmla="*/ 34 w 197"/>
              <a:gd name="T65" fmla="*/ 170 h 196"/>
              <a:gd name="T66" fmla="*/ 48 w 197"/>
              <a:gd name="T67" fmla="*/ 180 h 196"/>
              <a:gd name="T68" fmla="*/ 58 w 197"/>
              <a:gd name="T69" fmla="*/ 187 h 196"/>
              <a:gd name="T70" fmla="*/ 70 w 197"/>
              <a:gd name="T71" fmla="*/ 183 h 196"/>
              <a:gd name="T72" fmla="*/ 78 w 197"/>
              <a:gd name="T73" fmla="*/ 194 h 196"/>
              <a:gd name="T74" fmla="*/ 89 w 197"/>
              <a:gd name="T75" fmla="*/ 194 h 196"/>
              <a:gd name="T76" fmla="*/ 105 w 197"/>
              <a:gd name="T77" fmla="*/ 188 h 196"/>
              <a:gd name="T78" fmla="*/ 108 w 197"/>
              <a:gd name="T79" fmla="*/ 196 h 196"/>
              <a:gd name="T80" fmla="*/ 118 w 197"/>
              <a:gd name="T81" fmla="*/ 186 h 196"/>
              <a:gd name="T82" fmla="*/ 137 w 197"/>
              <a:gd name="T83" fmla="*/ 189 h 196"/>
              <a:gd name="T84" fmla="*/ 147 w 197"/>
              <a:gd name="T85" fmla="*/ 182 h 196"/>
              <a:gd name="T86" fmla="*/ 161 w 197"/>
              <a:gd name="T87" fmla="*/ 172 h 196"/>
              <a:gd name="T88" fmla="*/ 171 w 197"/>
              <a:gd name="T89" fmla="*/ 166 h 196"/>
              <a:gd name="T90" fmla="*/ 176 w 197"/>
              <a:gd name="T91" fmla="*/ 146 h 196"/>
              <a:gd name="T92" fmla="*/ 184 w 197"/>
              <a:gd name="T93" fmla="*/ 148 h 196"/>
              <a:gd name="T94" fmla="*/ 182 w 197"/>
              <a:gd name="T95" fmla="*/ 134 h 196"/>
              <a:gd name="T96" fmla="*/ 193 w 197"/>
              <a:gd name="T97" fmla="*/ 121 h 196"/>
              <a:gd name="T98" fmla="*/ 197 w 197"/>
              <a:gd name="T99" fmla="*/ 11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7" h="196">
                <a:moveTo>
                  <a:pt x="195" y="108"/>
                </a:moveTo>
                <a:cubicBezTo>
                  <a:pt x="189" y="107"/>
                  <a:pt x="189" y="107"/>
                  <a:pt x="189" y="107"/>
                </a:cubicBezTo>
                <a:cubicBezTo>
                  <a:pt x="190" y="102"/>
                  <a:pt x="190" y="97"/>
                  <a:pt x="189" y="92"/>
                </a:cubicBezTo>
                <a:cubicBezTo>
                  <a:pt x="195" y="91"/>
                  <a:pt x="195" y="91"/>
                  <a:pt x="195" y="91"/>
                </a:cubicBezTo>
                <a:cubicBezTo>
                  <a:pt x="197" y="90"/>
                  <a:pt x="197" y="89"/>
                  <a:pt x="197" y="88"/>
                </a:cubicBezTo>
                <a:cubicBezTo>
                  <a:pt x="197" y="85"/>
                  <a:pt x="197" y="83"/>
                  <a:pt x="196" y="80"/>
                </a:cubicBezTo>
                <a:cubicBezTo>
                  <a:pt x="196" y="79"/>
                  <a:pt x="195" y="78"/>
                  <a:pt x="194" y="78"/>
                </a:cubicBezTo>
                <a:cubicBezTo>
                  <a:pt x="194" y="78"/>
                  <a:pt x="194" y="78"/>
                  <a:pt x="194" y="78"/>
                </a:cubicBezTo>
                <a:cubicBezTo>
                  <a:pt x="187" y="79"/>
                  <a:pt x="187" y="79"/>
                  <a:pt x="187" y="79"/>
                </a:cubicBezTo>
                <a:cubicBezTo>
                  <a:pt x="186" y="74"/>
                  <a:pt x="185" y="69"/>
                  <a:pt x="183" y="64"/>
                </a:cubicBezTo>
                <a:cubicBezTo>
                  <a:pt x="188" y="61"/>
                  <a:pt x="188" y="61"/>
                  <a:pt x="188" y="61"/>
                </a:cubicBezTo>
                <a:cubicBezTo>
                  <a:pt x="189" y="61"/>
                  <a:pt x="190" y="59"/>
                  <a:pt x="189" y="58"/>
                </a:cubicBezTo>
                <a:cubicBezTo>
                  <a:pt x="188" y="56"/>
                  <a:pt x="187" y="53"/>
                  <a:pt x="186" y="51"/>
                </a:cubicBezTo>
                <a:cubicBezTo>
                  <a:pt x="185" y="50"/>
                  <a:pt x="184" y="49"/>
                  <a:pt x="184" y="49"/>
                </a:cubicBezTo>
                <a:cubicBezTo>
                  <a:pt x="183" y="49"/>
                  <a:pt x="183" y="50"/>
                  <a:pt x="183" y="50"/>
                </a:cubicBezTo>
                <a:cubicBezTo>
                  <a:pt x="177" y="52"/>
                  <a:pt x="177" y="52"/>
                  <a:pt x="177" y="52"/>
                </a:cubicBezTo>
                <a:cubicBezTo>
                  <a:pt x="174" y="48"/>
                  <a:pt x="171" y="44"/>
                  <a:pt x="168" y="40"/>
                </a:cubicBezTo>
                <a:cubicBezTo>
                  <a:pt x="172" y="35"/>
                  <a:pt x="172" y="35"/>
                  <a:pt x="172" y="35"/>
                </a:cubicBezTo>
                <a:cubicBezTo>
                  <a:pt x="173" y="35"/>
                  <a:pt x="173" y="33"/>
                  <a:pt x="173" y="32"/>
                </a:cubicBezTo>
                <a:cubicBezTo>
                  <a:pt x="171" y="30"/>
                  <a:pt x="169" y="28"/>
                  <a:pt x="167" y="26"/>
                </a:cubicBezTo>
                <a:cubicBezTo>
                  <a:pt x="166" y="26"/>
                  <a:pt x="166" y="26"/>
                  <a:pt x="165" y="26"/>
                </a:cubicBezTo>
                <a:cubicBezTo>
                  <a:pt x="164" y="26"/>
                  <a:pt x="164" y="26"/>
                  <a:pt x="163" y="26"/>
                </a:cubicBezTo>
                <a:cubicBezTo>
                  <a:pt x="159" y="30"/>
                  <a:pt x="159" y="30"/>
                  <a:pt x="159" y="30"/>
                </a:cubicBezTo>
                <a:cubicBezTo>
                  <a:pt x="155" y="27"/>
                  <a:pt x="151" y="24"/>
                  <a:pt x="147" y="21"/>
                </a:cubicBezTo>
                <a:cubicBezTo>
                  <a:pt x="150" y="16"/>
                  <a:pt x="150" y="16"/>
                  <a:pt x="150" y="16"/>
                </a:cubicBezTo>
                <a:cubicBezTo>
                  <a:pt x="150" y="15"/>
                  <a:pt x="150" y="13"/>
                  <a:pt x="149" y="13"/>
                </a:cubicBezTo>
                <a:cubicBezTo>
                  <a:pt x="146" y="12"/>
                  <a:pt x="144" y="10"/>
                  <a:pt x="141" y="9"/>
                </a:cubicBezTo>
                <a:cubicBezTo>
                  <a:pt x="141" y="9"/>
                  <a:pt x="140" y="9"/>
                  <a:pt x="140" y="9"/>
                </a:cubicBezTo>
                <a:cubicBezTo>
                  <a:pt x="139" y="9"/>
                  <a:pt x="139" y="9"/>
                  <a:pt x="138" y="10"/>
                </a:cubicBezTo>
                <a:cubicBezTo>
                  <a:pt x="135" y="15"/>
                  <a:pt x="135" y="15"/>
                  <a:pt x="135" y="15"/>
                </a:cubicBezTo>
                <a:cubicBezTo>
                  <a:pt x="133" y="14"/>
                  <a:pt x="130" y="13"/>
                  <a:pt x="128" y="13"/>
                </a:cubicBezTo>
                <a:cubicBezTo>
                  <a:pt x="126" y="12"/>
                  <a:pt x="123" y="11"/>
                  <a:pt x="121" y="10"/>
                </a:cubicBezTo>
                <a:cubicBezTo>
                  <a:pt x="122" y="4"/>
                  <a:pt x="122" y="4"/>
                  <a:pt x="122" y="4"/>
                </a:cubicBezTo>
                <a:cubicBezTo>
                  <a:pt x="122" y="3"/>
                  <a:pt x="121" y="2"/>
                  <a:pt x="120" y="2"/>
                </a:cubicBezTo>
                <a:cubicBezTo>
                  <a:pt x="117" y="1"/>
                  <a:pt x="114" y="1"/>
                  <a:pt x="111" y="0"/>
                </a:cubicBezTo>
                <a:cubicBezTo>
                  <a:pt x="111" y="0"/>
                  <a:pt x="111" y="0"/>
                  <a:pt x="111" y="0"/>
                </a:cubicBezTo>
                <a:cubicBezTo>
                  <a:pt x="110" y="0"/>
                  <a:pt x="109" y="1"/>
                  <a:pt x="109" y="2"/>
                </a:cubicBezTo>
                <a:cubicBezTo>
                  <a:pt x="108" y="8"/>
                  <a:pt x="108" y="8"/>
                  <a:pt x="108" y="8"/>
                </a:cubicBezTo>
                <a:cubicBezTo>
                  <a:pt x="105" y="8"/>
                  <a:pt x="102" y="8"/>
                  <a:pt x="98" y="8"/>
                </a:cubicBezTo>
                <a:cubicBezTo>
                  <a:pt x="98" y="9"/>
                  <a:pt x="98" y="9"/>
                  <a:pt x="98" y="9"/>
                </a:cubicBezTo>
                <a:cubicBezTo>
                  <a:pt x="98" y="9"/>
                  <a:pt x="98" y="9"/>
                  <a:pt x="98" y="9"/>
                </a:cubicBezTo>
                <a:cubicBezTo>
                  <a:pt x="98" y="8"/>
                  <a:pt x="98" y="8"/>
                  <a:pt x="98" y="8"/>
                </a:cubicBezTo>
                <a:cubicBezTo>
                  <a:pt x="98" y="8"/>
                  <a:pt x="98" y="8"/>
                  <a:pt x="98" y="8"/>
                </a:cubicBezTo>
                <a:cubicBezTo>
                  <a:pt x="96" y="8"/>
                  <a:pt x="95" y="8"/>
                  <a:pt x="93" y="8"/>
                </a:cubicBezTo>
                <a:cubicBezTo>
                  <a:pt x="92" y="2"/>
                  <a:pt x="92" y="2"/>
                  <a:pt x="92" y="2"/>
                </a:cubicBezTo>
                <a:cubicBezTo>
                  <a:pt x="91" y="1"/>
                  <a:pt x="90" y="0"/>
                  <a:pt x="89" y="0"/>
                </a:cubicBezTo>
                <a:cubicBezTo>
                  <a:pt x="89" y="0"/>
                  <a:pt x="89" y="0"/>
                  <a:pt x="89" y="0"/>
                </a:cubicBezTo>
                <a:cubicBezTo>
                  <a:pt x="86" y="0"/>
                  <a:pt x="83" y="0"/>
                  <a:pt x="81" y="1"/>
                </a:cubicBezTo>
                <a:cubicBezTo>
                  <a:pt x="79" y="1"/>
                  <a:pt x="79" y="2"/>
                  <a:pt x="79" y="3"/>
                </a:cubicBezTo>
                <a:cubicBezTo>
                  <a:pt x="80" y="10"/>
                  <a:pt x="80" y="10"/>
                  <a:pt x="80" y="10"/>
                </a:cubicBezTo>
                <a:cubicBezTo>
                  <a:pt x="75" y="11"/>
                  <a:pt x="70" y="12"/>
                  <a:pt x="65" y="14"/>
                </a:cubicBezTo>
                <a:cubicBezTo>
                  <a:pt x="62" y="8"/>
                  <a:pt x="62" y="8"/>
                  <a:pt x="62" y="8"/>
                </a:cubicBezTo>
                <a:cubicBezTo>
                  <a:pt x="62" y="8"/>
                  <a:pt x="61" y="7"/>
                  <a:pt x="60" y="7"/>
                </a:cubicBezTo>
                <a:cubicBezTo>
                  <a:pt x="60" y="7"/>
                  <a:pt x="59" y="7"/>
                  <a:pt x="59" y="7"/>
                </a:cubicBezTo>
                <a:cubicBezTo>
                  <a:pt x="57" y="8"/>
                  <a:pt x="54" y="10"/>
                  <a:pt x="52" y="11"/>
                </a:cubicBezTo>
                <a:cubicBezTo>
                  <a:pt x="50" y="12"/>
                  <a:pt x="50" y="13"/>
                  <a:pt x="51" y="14"/>
                </a:cubicBezTo>
                <a:cubicBezTo>
                  <a:pt x="53" y="20"/>
                  <a:pt x="53" y="20"/>
                  <a:pt x="53" y="20"/>
                </a:cubicBezTo>
                <a:cubicBezTo>
                  <a:pt x="49" y="22"/>
                  <a:pt x="45" y="25"/>
                  <a:pt x="41" y="28"/>
                </a:cubicBezTo>
                <a:cubicBezTo>
                  <a:pt x="36" y="24"/>
                  <a:pt x="36" y="24"/>
                  <a:pt x="36" y="24"/>
                </a:cubicBezTo>
                <a:cubicBezTo>
                  <a:pt x="36" y="24"/>
                  <a:pt x="35" y="23"/>
                  <a:pt x="35" y="23"/>
                </a:cubicBezTo>
                <a:cubicBezTo>
                  <a:pt x="34" y="23"/>
                  <a:pt x="33" y="24"/>
                  <a:pt x="33" y="24"/>
                </a:cubicBezTo>
                <a:cubicBezTo>
                  <a:pt x="31" y="26"/>
                  <a:pt x="29" y="28"/>
                  <a:pt x="27" y="30"/>
                </a:cubicBezTo>
                <a:cubicBezTo>
                  <a:pt x="26" y="31"/>
                  <a:pt x="26" y="32"/>
                  <a:pt x="27" y="33"/>
                </a:cubicBezTo>
                <a:cubicBezTo>
                  <a:pt x="31" y="38"/>
                  <a:pt x="31" y="38"/>
                  <a:pt x="31" y="38"/>
                </a:cubicBezTo>
                <a:cubicBezTo>
                  <a:pt x="28" y="41"/>
                  <a:pt x="25" y="45"/>
                  <a:pt x="22" y="50"/>
                </a:cubicBezTo>
                <a:cubicBezTo>
                  <a:pt x="16" y="47"/>
                  <a:pt x="16" y="47"/>
                  <a:pt x="16" y="47"/>
                </a:cubicBezTo>
                <a:cubicBezTo>
                  <a:pt x="16" y="47"/>
                  <a:pt x="16" y="47"/>
                  <a:pt x="15" y="47"/>
                </a:cubicBezTo>
                <a:cubicBezTo>
                  <a:pt x="14" y="47"/>
                  <a:pt x="14" y="47"/>
                  <a:pt x="13" y="48"/>
                </a:cubicBezTo>
                <a:cubicBezTo>
                  <a:pt x="12" y="50"/>
                  <a:pt x="11" y="53"/>
                  <a:pt x="9" y="55"/>
                </a:cubicBezTo>
                <a:cubicBezTo>
                  <a:pt x="9" y="56"/>
                  <a:pt x="9" y="58"/>
                  <a:pt x="10" y="58"/>
                </a:cubicBezTo>
                <a:cubicBezTo>
                  <a:pt x="16" y="61"/>
                  <a:pt x="16" y="61"/>
                  <a:pt x="16" y="61"/>
                </a:cubicBezTo>
                <a:cubicBezTo>
                  <a:pt x="15" y="64"/>
                  <a:pt x="14" y="66"/>
                  <a:pt x="13" y="69"/>
                </a:cubicBezTo>
                <a:cubicBezTo>
                  <a:pt x="12" y="71"/>
                  <a:pt x="11" y="73"/>
                  <a:pt x="11" y="76"/>
                </a:cubicBezTo>
                <a:cubicBezTo>
                  <a:pt x="5" y="75"/>
                  <a:pt x="5" y="75"/>
                  <a:pt x="5" y="75"/>
                </a:cubicBezTo>
                <a:cubicBezTo>
                  <a:pt x="4" y="75"/>
                  <a:pt x="4" y="75"/>
                  <a:pt x="4" y="75"/>
                </a:cubicBezTo>
                <a:cubicBezTo>
                  <a:pt x="3" y="75"/>
                  <a:pt x="2" y="76"/>
                  <a:pt x="2" y="77"/>
                </a:cubicBezTo>
                <a:cubicBezTo>
                  <a:pt x="1" y="80"/>
                  <a:pt x="1" y="82"/>
                  <a:pt x="0" y="85"/>
                </a:cubicBezTo>
                <a:cubicBezTo>
                  <a:pt x="0" y="86"/>
                  <a:pt x="1" y="87"/>
                  <a:pt x="2" y="88"/>
                </a:cubicBezTo>
                <a:cubicBezTo>
                  <a:pt x="8" y="89"/>
                  <a:pt x="8" y="89"/>
                  <a:pt x="8" y="89"/>
                </a:cubicBezTo>
                <a:cubicBezTo>
                  <a:pt x="8" y="94"/>
                  <a:pt x="8" y="99"/>
                  <a:pt x="8" y="104"/>
                </a:cubicBezTo>
                <a:cubicBezTo>
                  <a:pt x="2" y="105"/>
                  <a:pt x="2" y="105"/>
                  <a:pt x="2" y="105"/>
                </a:cubicBezTo>
                <a:cubicBezTo>
                  <a:pt x="1" y="105"/>
                  <a:pt x="0" y="106"/>
                  <a:pt x="0" y="108"/>
                </a:cubicBezTo>
                <a:cubicBezTo>
                  <a:pt x="1" y="110"/>
                  <a:pt x="1" y="113"/>
                  <a:pt x="1" y="116"/>
                </a:cubicBezTo>
                <a:cubicBezTo>
                  <a:pt x="2" y="117"/>
                  <a:pt x="3" y="118"/>
                  <a:pt x="4" y="118"/>
                </a:cubicBezTo>
                <a:cubicBezTo>
                  <a:pt x="4" y="118"/>
                  <a:pt x="4" y="118"/>
                  <a:pt x="4" y="118"/>
                </a:cubicBezTo>
                <a:cubicBezTo>
                  <a:pt x="10" y="117"/>
                  <a:pt x="10" y="117"/>
                  <a:pt x="10" y="117"/>
                </a:cubicBezTo>
                <a:cubicBezTo>
                  <a:pt x="11" y="122"/>
                  <a:pt x="13" y="127"/>
                  <a:pt x="15" y="132"/>
                </a:cubicBezTo>
                <a:cubicBezTo>
                  <a:pt x="9" y="135"/>
                  <a:pt x="9" y="135"/>
                  <a:pt x="9" y="135"/>
                </a:cubicBezTo>
                <a:cubicBezTo>
                  <a:pt x="8" y="135"/>
                  <a:pt x="8" y="136"/>
                  <a:pt x="8" y="138"/>
                </a:cubicBezTo>
                <a:cubicBezTo>
                  <a:pt x="9" y="140"/>
                  <a:pt x="11" y="143"/>
                  <a:pt x="12" y="145"/>
                </a:cubicBezTo>
                <a:cubicBezTo>
                  <a:pt x="12" y="146"/>
                  <a:pt x="13" y="146"/>
                  <a:pt x="14" y="146"/>
                </a:cubicBezTo>
                <a:cubicBezTo>
                  <a:pt x="14" y="146"/>
                  <a:pt x="15" y="146"/>
                  <a:pt x="15" y="146"/>
                </a:cubicBezTo>
                <a:cubicBezTo>
                  <a:pt x="21" y="144"/>
                  <a:pt x="21" y="144"/>
                  <a:pt x="21" y="144"/>
                </a:cubicBezTo>
                <a:cubicBezTo>
                  <a:pt x="23" y="148"/>
                  <a:pt x="26" y="152"/>
                  <a:pt x="29" y="156"/>
                </a:cubicBezTo>
                <a:cubicBezTo>
                  <a:pt x="25" y="160"/>
                  <a:pt x="25" y="160"/>
                  <a:pt x="25" y="160"/>
                </a:cubicBezTo>
                <a:cubicBezTo>
                  <a:pt x="24" y="161"/>
                  <a:pt x="24" y="163"/>
                  <a:pt x="25" y="163"/>
                </a:cubicBezTo>
                <a:cubicBezTo>
                  <a:pt x="27" y="166"/>
                  <a:pt x="29" y="168"/>
                  <a:pt x="31" y="170"/>
                </a:cubicBezTo>
                <a:cubicBezTo>
                  <a:pt x="31" y="170"/>
                  <a:pt x="32" y="170"/>
                  <a:pt x="33" y="170"/>
                </a:cubicBezTo>
                <a:cubicBezTo>
                  <a:pt x="33" y="170"/>
                  <a:pt x="34" y="170"/>
                  <a:pt x="34" y="170"/>
                </a:cubicBezTo>
                <a:cubicBezTo>
                  <a:pt x="39" y="165"/>
                  <a:pt x="39" y="165"/>
                  <a:pt x="39" y="165"/>
                </a:cubicBezTo>
                <a:cubicBezTo>
                  <a:pt x="42" y="169"/>
                  <a:pt x="47" y="172"/>
                  <a:pt x="51" y="174"/>
                </a:cubicBezTo>
                <a:cubicBezTo>
                  <a:pt x="48" y="180"/>
                  <a:pt x="48" y="180"/>
                  <a:pt x="48" y="180"/>
                </a:cubicBezTo>
                <a:cubicBezTo>
                  <a:pt x="48" y="181"/>
                  <a:pt x="48" y="182"/>
                  <a:pt x="49" y="183"/>
                </a:cubicBezTo>
                <a:cubicBezTo>
                  <a:pt x="51" y="184"/>
                  <a:pt x="54" y="186"/>
                  <a:pt x="57" y="187"/>
                </a:cubicBezTo>
                <a:cubicBezTo>
                  <a:pt x="57" y="187"/>
                  <a:pt x="57" y="187"/>
                  <a:pt x="58" y="187"/>
                </a:cubicBezTo>
                <a:cubicBezTo>
                  <a:pt x="58" y="187"/>
                  <a:pt x="59" y="187"/>
                  <a:pt x="59" y="186"/>
                </a:cubicBezTo>
                <a:cubicBezTo>
                  <a:pt x="63" y="181"/>
                  <a:pt x="63" y="181"/>
                  <a:pt x="63" y="181"/>
                </a:cubicBezTo>
                <a:cubicBezTo>
                  <a:pt x="65" y="182"/>
                  <a:pt x="67" y="182"/>
                  <a:pt x="70" y="183"/>
                </a:cubicBezTo>
                <a:cubicBezTo>
                  <a:pt x="72" y="184"/>
                  <a:pt x="74" y="185"/>
                  <a:pt x="77" y="185"/>
                </a:cubicBezTo>
                <a:cubicBezTo>
                  <a:pt x="76" y="192"/>
                  <a:pt x="76" y="192"/>
                  <a:pt x="76" y="192"/>
                </a:cubicBezTo>
                <a:cubicBezTo>
                  <a:pt x="76" y="193"/>
                  <a:pt x="76" y="194"/>
                  <a:pt x="78" y="194"/>
                </a:cubicBezTo>
                <a:cubicBezTo>
                  <a:pt x="81" y="195"/>
                  <a:pt x="83" y="195"/>
                  <a:pt x="86" y="196"/>
                </a:cubicBezTo>
                <a:cubicBezTo>
                  <a:pt x="86" y="196"/>
                  <a:pt x="86" y="196"/>
                  <a:pt x="86" y="196"/>
                </a:cubicBezTo>
                <a:cubicBezTo>
                  <a:pt x="87" y="196"/>
                  <a:pt x="88" y="195"/>
                  <a:pt x="89" y="194"/>
                </a:cubicBezTo>
                <a:cubicBezTo>
                  <a:pt x="90" y="188"/>
                  <a:pt x="90" y="188"/>
                  <a:pt x="90" y="188"/>
                </a:cubicBezTo>
                <a:cubicBezTo>
                  <a:pt x="93" y="188"/>
                  <a:pt x="96" y="188"/>
                  <a:pt x="99" y="188"/>
                </a:cubicBezTo>
                <a:cubicBezTo>
                  <a:pt x="101" y="188"/>
                  <a:pt x="103" y="188"/>
                  <a:pt x="105" y="188"/>
                </a:cubicBezTo>
                <a:cubicBezTo>
                  <a:pt x="106" y="194"/>
                  <a:pt x="106" y="194"/>
                  <a:pt x="106" y="194"/>
                </a:cubicBezTo>
                <a:cubicBezTo>
                  <a:pt x="106" y="195"/>
                  <a:pt x="107" y="196"/>
                  <a:pt x="108" y="196"/>
                </a:cubicBezTo>
                <a:cubicBezTo>
                  <a:pt x="108" y="196"/>
                  <a:pt x="108" y="196"/>
                  <a:pt x="108" y="196"/>
                </a:cubicBezTo>
                <a:cubicBezTo>
                  <a:pt x="111" y="196"/>
                  <a:pt x="114" y="195"/>
                  <a:pt x="117" y="195"/>
                </a:cubicBezTo>
                <a:cubicBezTo>
                  <a:pt x="118" y="195"/>
                  <a:pt x="119" y="194"/>
                  <a:pt x="119" y="192"/>
                </a:cubicBezTo>
                <a:cubicBezTo>
                  <a:pt x="118" y="186"/>
                  <a:pt x="118" y="186"/>
                  <a:pt x="118" y="186"/>
                </a:cubicBezTo>
                <a:cubicBezTo>
                  <a:pt x="123" y="185"/>
                  <a:pt x="128" y="184"/>
                  <a:pt x="133" y="182"/>
                </a:cubicBezTo>
                <a:cubicBezTo>
                  <a:pt x="135" y="187"/>
                  <a:pt x="135" y="187"/>
                  <a:pt x="135" y="187"/>
                </a:cubicBezTo>
                <a:cubicBezTo>
                  <a:pt x="136" y="188"/>
                  <a:pt x="137" y="189"/>
                  <a:pt x="137" y="189"/>
                </a:cubicBezTo>
                <a:cubicBezTo>
                  <a:pt x="138" y="189"/>
                  <a:pt x="138" y="189"/>
                  <a:pt x="138" y="188"/>
                </a:cubicBezTo>
                <a:cubicBezTo>
                  <a:pt x="141" y="187"/>
                  <a:pt x="143" y="186"/>
                  <a:pt x="146" y="185"/>
                </a:cubicBezTo>
                <a:cubicBezTo>
                  <a:pt x="147" y="184"/>
                  <a:pt x="148" y="183"/>
                  <a:pt x="147" y="182"/>
                </a:cubicBezTo>
                <a:cubicBezTo>
                  <a:pt x="144" y="176"/>
                  <a:pt x="144" y="176"/>
                  <a:pt x="144" y="176"/>
                </a:cubicBezTo>
                <a:cubicBezTo>
                  <a:pt x="149" y="174"/>
                  <a:pt x="153" y="171"/>
                  <a:pt x="157" y="167"/>
                </a:cubicBezTo>
                <a:cubicBezTo>
                  <a:pt x="161" y="172"/>
                  <a:pt x="161" y="172"/>
                  <a:pt x="161" y="172"/>
                </a:cubicBezTo>
                <a:cubicBezTo>
                  <a:pt x="162" y="172"/>
                  <a:pt x="162" y="172"/>
                  <a:pt x="163" y="172"/>
                </a:cubicBezTo>
                <a:cubicBezTo>
                  <a:pt x="164" y="172"/>
                  <a:pt x="164" y="172"/>
                  <a:pt x="165" y="172"/>
                </a:cubicBezTo>
                <a:cubicBezTo>
                  <a:pt x="167" y="170"/>
                  <a:pt x="169" y="168"/>
                  <a:pt x="171" y="166"/>
                </a:cubicBezTo>
                <a:cubicBezTo>
                  <a:pt x="172" y="165"/>
                  <a:pt x="172" y="164"/>
                  <a:pt x="171" y="163"/>
                </a:cubicBezTo>
                <a:cubicBezTo>
                  <a:pt x="166" y="158"/>
                  <a:pt x="166" y="158"/>
                  <a:pt x="166" y="158"/>
                </a:cubicBezTo>
                <a:cubicBezTo>
                  <a:pt x="170" y="155"/>
                  <a:pt x="173" y="150"/>
                  <a:pt x="176" y="146"/>
                </a:cubicBezTo>
                <a:cubicBezTo>
                  <a:pt x="181" y="149"/>
                  <a:pt x="181" y="149"/>
                  <a:pt x="181" y="149"/>
                </a:cubicBezTo>
                <a:cubicBezTo>
                  <a:pt x="182" y="149"/>
                  <a:pt x="182" y="149"/>
                  <a:pt x="182" y="149"/>
                </a:cubicBezTo>
                <a:cubicBezTo>
                  <a:pt x="183" y="149"/>
                  <a:pt x="184" y="149"/>
                  <a:pt x="184" y="148"/>
                </a:cubicBezTo>
                <a:cubicBezTo>
                  <a:pt x="186" y="146"/>
                  <a:pt x="187" y="143"/>
                  <a:pt x="188" y="140"/>
                </a:cubicBezTo>
                <a:cubicBezTo>
                  <a:pt x="189" y="139"/>
                  <a:pt x="188" y="138"/>
                  <a:pt x="187" y="138"/>
                </a:cubicBezTo>
                <a:cubicBezTo>
                  <a:pt x="182" y="134"/>
                  <a:pt x="182" y="134"/>
                  <a:pt x="182" y="134"/>
                </a:cubicBezTo>
                <a:cubicBezTo>
                  <a:pt x="183" y="132"/>
                  <a:pt x="184" y="130"/>
                  <a:pt x="185" y="127"/>
                </a:cubicBezTo>
                <a:cubicBezTo>
                  <a:pt x="186" y="125"/>
                  <a:pt x="186" y="122"/>
                  <a:pt x="187" y="120"/>
                </a:cubicBezTo>
                <a:cubicBezTo>
                  <a:pt x="193" y="121"/>
                  <a:pt x="193" y="121"/>
                  <a:pt x="193" y="121"/>
                </a:cubicBezTo>
                <a:cubicBezTo>
                  <a:pt x="193" y="121"/>
                  <a:pt x="193" y="121"/>
                  <a:pt x="193" y="121"/>
                </a:cubicBezTo>
                <a:cubicBezTo>
                  <a:pt x="194" y="121"/>
                  <a:pt x="195" y="120"/>
                  <a:pt x="196" y="119"/>
                </a:cubicBezTo>
                <a:cubicBezTo>
                  <a:pt x="196" y="116"/>
                  <a:pt x="197" y="113"/>
                  <a:pt x="197" y="111"/>
                </a:cubicBezTo>
                <a:cubicBezTo>
                  <a:pt x="197" y="110"/>
                  <a:pt x="196" y="108"/>
                  <a:pt x="195" y="108"/>
                </a:cubicBezTo>
                <a:close/>
              </a:path>
            </a:pathLst>
          </a:custGeom>
          <a:solidFill>
            <a:schemeClr val="accent3">
              <a:alpha val="60000"/>
            </a:schemeClr>
          </a:solidFill>
          <a:ln w="19050" cap="rnd">
            <a:solidFill>
              <a:schemeClr val="accent3"/>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 name="Freeform 7"/>
          <p:cNvSpPr>
            <a:spLocks/>
          </p:cNvSpPr>
          <p:nvPr/>
        </p:nvSpPr>
        <p:spPr bwMode="auto">
          <a:xfrm>
            <a:off x="3355310" y="4128399"/>
            <a:ext cx="2439567" cy="2200852"/>
          </a:xfrm>
          <a:custGeom>
            <a:avLst/>
            <a:gdLst>
              <a:gd name="T0" fmla="*/ 135 w 145"/>
              <a:gd name="T1" fmla="*/ 77 h 144"/>
              <a:gd name="T2" fmla="*/ 143 w 145"/>
              <a:gd name="T3" fmla="*/ 65 h 144"/>
              <a:gd name="T4" fmla="*/ 143 w 145"/>
              <a:gd name="T5" fmla="*/ 53 h 144"/>
              <a:gd name="T6" fmla="*/ 141 w 145"/>
              <a:gd name="T7" fmla="*/ 51 h 144"/>
              <a:gd name="T8" fmla="*/ 129 w 145"/>
              <a:gd name="T9" fmla="*/ 45 h 144"/>
              <a:gd name="T10" fmla="*/ 135 w 145"/>
              <a:gd name="T11" fmla="*/ 39 h 144"/>
              <a:gd name="T12" fmla="*/ 130 w 145"/>
              <a:gd name="T13" fmla="*/ 28 h 144"/>
              <a:gd name="T14" fmla="*/ 127 w 145"/>
              <a:gd name="T15" fmla="*/ 27 h 144"/>
              <a:gd name="T16" fmla="*/ 113 w 145"/>
              <a:gd name="T17" fmla="*/ 25 h 144"/>
              <a:gd name="T18" fmla="*/ 117 w 145"/>
              <a:gd name="T19" fmla="*/ 15 h 144"/>
              <a:gd name="T20" fmla="*/ 108 w 145"/>
              <a:gd name="T21" fmla="*/ 9 h 144"/>
              <a:gd name="T22" fmla="*/ 101 w 145"/>
              <a:gd name="T23" fmla="*/ 17 h 144"/>
              <a:gd name="T24" fmla="*/ 92 w 145"/>
              <a:gd name="T25" fmla="*/ 13 h 144"/>
              <a:gd name="T26" fmla="*/ 92 w 145"/>
              <a:gd name="T27" fmla="*/ 2 h 144"/>
              <a:gd name="T28" fmla="*/ 82 w 145"/>
              <a:gd name="T29" fmla="*/ 0 h 144"/>
              <a:gd name="T30" fmla="*/ 78 w 145"/>
              <a:gd name="T31" fmla="*/ 10 h 144"/>
              <a:gd name="T32" fmla="*/ 72 w 145"/>
              <a:gd name="T33" fmla="*/ 10 h 144"/>
              <a:gd name="T34" fmla="*/ 66 w 145"/>
              <a:gd name="T35" fmla="*/ 2 h 144"/>
              <a:gd name="T36" fmla="*/ 63 w 145"/>
              <a:gd name="T37" fmla="*/ 0 h 144"/>
              <a:gd name="T38" fmla="*/ 52 w 145"/>
              <a:gd name="T39" fmla="*/ 4 h 144"/>
              <a:gd name="T40" fmla="*/ 45 w 145"/>
              <a:gd name="T41" fmla="*/ 17 h 144"/>
              <a:gd name="T42" fmla="*/ 38 w 145"/>
              <a:gd name="T43" fmla="*/ 9 h 144"/>
              <a:gd name="T44" fmla="*/ 28 w 145"/>
              <a:gd name="T45" fmla="*/ 14 h 144"/>
              <a:gd name="T46" fmla="*/ 32 w 145"/>
              <a:gd name="T47" fmla="*/ 25 h 144"/>
              <a:gd name="T48" fmla="*/ 18 w 145"/>
              <a:gd name="T49" fmla="*/ 27 h 144"/>
              <a:gd name="T50" fmla="*/ 15 w 145"/>
              <a:gd name="T51" fmla="*/ 28 h 144"/>
              <a:gd name="T52" fmla="*/ 10 w 145"/>
              <a:gd name="T53" fmla="*/ 39 h 144"/>
              <a:gd name="T54" fmla="*/ 14 w 145"/>
              <a:gd name="T55" fmla="*/ 52 h 144"/>
              <a:gd name="T56" fmla="*/ 5 w 145"/>
              <a:gd name="T57" fmla="*/ 51 h 144"/>
              <a:gd name="T58" fmla="*/ 2 w 145"/>
              <a:gd name="T59" fmla="*/ 53 h 144"/>
              <a:gd name="T60" fmla="*/ 2 w 145"/>
              <a:gd name="T61" fmla="*/ 65 h 144"/>
              <a:gd name="T62" fmla="*/ 11 w 145"/>
              <a:gd name="T63" fmla="*/ 77 h 144"/>
              <a:gd name="T64" fmla="*/ 0 w 145"/>
              <a:gd name="T65" fmla="*/ 82 h 144"/>
              <a:gd name="T66" fmla="*/ 5 w 145"/>
              <a:gd name="T67" fmla="*/ 93 h 144"/>
              <a:gd name="T68" fmla="*/ 14 w 145"/>
              <a:gd name="T69" fmla="*/ 91 h 144"/>
              <a:gd name="T70" fmla="*/ 17 w 145"/>
              <a:gd name="T71" fmla="*/ 100 h 144"/>
              <a:gd name="T72" fmla="*/ 10 w 145"/>
              <a:gd name="T73" fmla="*/ 108 h 144"/>
              <a:gd name="T74" fmla="*/ 17 w 145"/>
              <a:gd name="T75" fmla="*/ 117 h 144"/>
              <a:gd name="T76" fmla="*/ 26 w 145"/>
              <a:gd name="T77" fmla="*/ 112 h 144"/>
              <a:gd name="T78" fmla="*/ 28 w 145"/>
              <a:gd name="T79" fmla="*/ 127 h 144"/>
              <a:gd name="T80" fmla="*/ 37 w 145"/>
              <a:gd name="T81" fmla="*/ 135 h 144"/>
              <a:gd name="T82" fmla="*/ 40 w 145"/>
              <a:gd name="T83" fmla="*/ 134 h 144"/>
              <a:gd name="T84" fmla="*/ 53 w 145"/>
              <a:gd name="T85" fmla="*/ 131 h 144"/>
              <a:gd name="T86" fmla="*/ 52 w 145"/>
              <a:gd name="T87" fmla="*/ 140 h 144"/>
              <a:gd name="T88" fmla="*/ 63 w 145"/>
              <a:gd name="T89" fmla="*/ 144 h 144"/>
              <a:gd name="T90" fmla="*/ 66 w 145"/>
              <a:gd name="T91" fmla="*/ 142 h 144"/>
              <a:gd name="T92" fmla="*/ 73 w 145"/>
              <a:gd name="T93" fmla="*/ 134 h 144"/>
              <a:gd name="T94" fmla="*/ 80 w 145"/>
              <a:gd name="T95" fmla="*/ 142 h 144"/>
              <a:gd name="T96" fmla="*/ 82 w 145"/>
              <a:gd name="T97" fmla="*/ 144 h 144"/>
              <a:gd name="T98" fmla="*/ 93 w 145"/>
              <a:gd name="T99" fmla="*/ 140 h 144"/>
              <a:gd name="T100" fmla="*/ 101 w 145"/>
              <a:gd name="T101" fmla="*/ 127 h 144"/>
              <a:gd name="T102" fmla="*/ 108 w 145"/>
              <a:gd name="T103" fmla="*/ 136 h 144"/>
              <a:gd name="T104" fmla="*/ 117 w 145"/>
              <a:gd name="T105" fmla="*/ 130 h 144"/>
              <a:gd name="T106" fmla="*/ 113 w 145"/>
              <a:gd name="T107" fmla="*/ 119 h 144"/>
              <a:gd name="T108" fmla="*/ 128 w 145"/>
              <a:gd name="T109" fmla="*/ 117 h 144"/>
              <a:gd name="T110" fmla="*/ 131 w 145"/>
              <a:gd name="T111" fmla="*/ 117 h 144"/>
              <a:gd name="T112" fmla="*/ 135 w 145"/>
              <a:gd name="T113" fmla="*/ 106 h 144"/>
              <a:gd name="T114" fmla="*/ 132 w 145"/>
              <a:gd name="T115" fmla="*/ 92 h 144"/>
              <a:gd name="T116" fmla="*/ 141 w 145"/>
              <a:gd name="T117" fmla="*/ 93 h 144"/>
              <a:gd name="T118" fmla="*/ 143 w 145"/>
              <a:gd name="T119" fmla="*/ 91 h 144"/>
              <a:gd name="T120" fmla="*/ 143 w 145"/>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 h="144">
                <a:moveTo>
                  <a:pt x="143" y="79"/>
                </a:moveTo>
                <a:cubicBezTo>
                  <a:pt x="135" y="77"/>
                  <a:pt x="135" y="77"/>
                  <a:pt x="135" y="77"/>
                </a:cubicBezTo>
                <a:cubicBezTo>
                  <a:pt x="135" y="74"/>
                  <a:pt x="135" y="70"/>
                  <a:pt x="135" y="67"/>
                </a:cubicBezTo>
                <a:cubicBezTo>
                  <a:pt x="143" y="65"/>
                  <a:pt x="143" y="65"/>
                  <a:pt x="143" y="65"/>
                </a:cubicBezTo>
                <a:cubicBezTo>
                  <a:pt x="144" y="65"/>
                  <a:pt x="145" y="64"/>
                  <a:pt x="145" y="63"/>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8"/>
                  <a:pt x="129" y="45"/>
                </a:cubicBezTo>
                <a:cubicBezTo>
                  <a:pt x="128" y="45"/>
                  <a:pt x="128" y="44"/>
                  <a:pt x="128" y="44"/>
                </a:cubicBezTo>
                <a:cubicBezTo>
                  <a:pt x="135" y="39"/>
                  <a:pt x="135" y="39"/>
                  <a:pt x="135" y="39"/>
                </a:cubicBezTo>
                <a:cubicBezTo>
                  <a:pt x="136" y="38"/>
                  <a:pt x="136" y="37"/>
                  <a:pt x="136" y="36"/>
                </a:cubicBezTo>
                <a:cubicBezTo>
                  <a:pt x="134" y="33"/>
                  <a:pt x="132" y="30"/>
                  <a:pt x="130" y="28"/>
                </a:cubicBezTo>
                <a:cubicBezTo>
                  <a:pt x="130" y="27"/>
                  <a:pt x="129" y="27"/>
                  <a:pt x="129" y="27"/>
                </a:cubicBezTo>
                <a:cubicBezTo>
                  <a:pt x="128" y="27"/>
                  <a:pt x="128" y="27"/>
                  <a:pt x="127" y="27"/>
                </a:cubicBezTo>
                <a:cubicBezTo>
                  <a:pt x="120" y="32"/>
                  <a:pt x="120" y="32"/>
                  <a:pt x="120" y="32"/>
                </a:cubicBezTo>
                <a:cubicBezTo>
                  <a:pt x="118" y="29"/>
                  <a:pt x="115" y="27"/>
                  <a:pt x="113" y="25"/>
                </a:cubicBezTo>
                <a:cubicBezTo>
                  <a:pt x="118" y="18"/>
                  <a:pt x="118" y="18"/>
                  <a:pt x="118" y="18"/>
                </a:cubicBezTo>
                <a:cubicBezTo>
                  <a:pt x="118" y="17"/>
                  <a:pt x="118" y="15"/>
                  <a:pt x="117" y="15"/>
                </a:cubicBezTo>
                <a:cubicBezTo>
                  <a:pt x="114" y="13"/>
                  <a:pt x="112" y="11"/>
                  <a:pt x="109" y="9"/>
                </a:cubicBezTo>
                <a:cubicBezTo>
                  <a:pt x="109" y="9"/>
                  <a:pt x="108" y="9"/>
                  <a:pt x="108" y="9"/>
                </a:cubicBezTo>
                <a:cubicBezTo>
                  <a:pt x="107" y="9"/>
                  <a:pt x="106" y="9"/>
                  <a:pt x="106" y="10"/>
                </a:cubicBezTo>
                <a:cubicBezTo>
                  <a:pt x="101" y="17"/>
                  <a:pt x="101" y="17"/>
                  <a:pt x="101" y="17"/>
                </a:cubicBezTo>
                <a:cubicBezTo>
                  <a:pt x="98" y="16"/>
                  <a:pt x="96" y="15"/>
                  <a:pt x="93" y="14"/>
                </a:cubicBezTo>
                <a:cubicBezTo>
                  <a:pt x="92" y="14"/>
                  <a:pt x="92" y="13"/>
                  <a:pt x="92" y="13"/>
                </a:cubicBezTo>
                <a:cubicBezTo>
                  <a:pt x="93" y="5"/>
                  <a:pt x="93" y="5"/>
                  <a:pt x="93" y="5"/>
                </a:cubicBezTo>
                <a:cubicBezTo>
                  <a:pt x="94" y="4"/>
                  <a:pt x="93" y="2"/>
                  <a:pt x="92" y="2"/>
                </a:cubicBezTo>
                <a:cubicBezTo>
                  <a:pt x="88" y="1"/>
                  <a:pt x="85" y="1"/>
                  <a:pt x="82" y="0"/>
                </a:cubicBezTo>
                <a:cubicBezTo>
                  <a:pt x="82" y="0"/>
                  <a:pt x="82" y="0"/>
                  <a:pt x="82" y="0"/>
                </a:cubicBezTo>
                <a:cubicBezTo>
                  <a:pt x="81" y="0"/>
                  <a:pt x="80" y="1"/>
                  <a:pt x="80" y="2"/>
                </a:cubicBezTo>
                <a:cubicBezTo>
                  <a:pt x="78" y="10"/>
                  <a:pt x="78" y="10"/>
                  <a:pt x="78" y="10"/>
                </a:cubicBezTo>
                <a:cubicBezTo>
                  <a:pt x="76" y="10"/>
                  <a:pt x="74" y="10"/>
                  <a:pt x="72" y="10"/>
                </a:cubicBezTo>
                <a:cubicBezTo>
                  <a:pt x="72" y="10"/>
                  <a:pt x="72" y="10"/>
                  <a:pt x="72" y="10"/>
                </a:cubicBezTo>
                <a:cubicBezTo>
                  <a:pt x="71" y="10"/>
                  <a:pt x="69" y="10"/>
                  <a:pt x="68" y="10"/>
                </a:cubicBezTo>
                <a:cubicBezTo>
                  <a:pt x="66" y="2"/>
                  <a:pt x="66" y="2"/>
                  <a:pt x="66" y="2"/>
                </a:cubicBezTo>
                <a:cubicBezTo>
                  <a:pt x="66" y="1"/>
                  <a:pt x="65" y="0"/>
                  <a:pt x="64" y="0"/>
                </a:cubicBezTo>
                <a:cubicBezTo>
                  <a:pt x="64" y="0"/>
                  <a:pt x="64" y="0"/>
                  <a:pt x="63" y="0"/>
                </a:cubicBezTo>
                <a:cubicBezTo>
                  <a:pt x="60" y="0"/>
                  <a:pt x="57" y="1"/>
                  <a:pt x="54" y="2"/>
                </a:cubicBezTo>
                <a:cubicBezTo>
                  <a:pt x="53" y="2"/>
                  <a:pt x="52" y="3"/>
                  <a:pt x="52" y="4"/>
                </a:cubicBezTo>
                <a:cubicBezTo>
                  <a:pt x="54" y="13"/>
                  <a:pt x="54" y="13"/>
                  <a:pt x="54" y="13"/>
                </a:cubicBezTo>
                <a:cubicBezTo>
                  <a:pt x="50" y="14"/>
                  <a:pt x="47" y="15"/>
                  <a:pt x="45" y="17"/>
                </a:cubicBezTo>
                <a:cubicBezTo>
                  <a:pt x="39" y="10"/>
                  <a:pt x="39" y="10"/>
                  <a:pt x="39" y="10"/>
                </a:cubicBezTo>
                <a:cubicBezTo>
                  <a:pt x="39" y="9"/>
                  <a:pt x="38" y="9"/>
                  <a:pt x="38" y="9"/>
                </a:cubicBezTo>
                <a:cubicBezTo>
                  <a:pt x="37" y="9"/>
                  <a:pt x="37" y="9"/>
                  <a:pt x="36" y="9"/>
                </a:cubicBezTo>
                <a:cubicBezTo>
                  <a:pt x="34" y="11"/>
                  <a:pt x="31" y="12"/>
                  <a:pt x="28" y="14"/>
                </a:cubicBezTo>
                <a:cubicBezTo>
                  <a:pt x="27" y="15"/>
                  <a:pt x="27" y="16"/>
                  <a:pt x="28" y="17"/>
                </a:cubicBezTo>
                <a:cubicBezTo>
                  <a:pt x="32" y="25"/>
                  <a:pt x="32" y="25"/>
                  <a:pt x="32" y="25"/>
                </a:cubicBezTo>
                <a:cubicBezTo>
                  <a:pt x="30" y="27"/>
                  <a:pt x="28" y="29"/>
                  <a:pt x="25" y="32"/>
                </a:cubicBezTo>
                <a:cubicBezTo>
                  <a:pt x="18" y="27"/>
                  <a:pt x="18" y="27"/>
                  <a:pt x="18" y="27"/>
                </a:cubicBezTo>
                <a:cubicBezTo>
                  <a:pt x="18" y="27"/>
                  <a:pt x="17" y="27"/>
                  <a:pt x="17" y="27"/>
                </a:cubicBezTo>
                <a:cubicBezTo>
                  <a:pt x="16" y="27"/>
                  <a:pt x="15" y="27"/>
                  <a:pt x="15" y="28"/>
                </a:cubicBezTo>
                <a:cubicBezTo>
                  <a:pt x="13" y="30"/>
                  <a:pt x="11" y="33"/>
                  <a:pt x="9" y="36"/>
                </a:cubicBezTo>
                <a:cubicBezTo>
                  <a:pt x="9" y="37"/>
                  <a:pt x="9" y="38"/>
                  <a:pt x="10" y="39"/>
                </a:cubicBezTo>
                <a:cubicBezTo>
                  <a:pt x="17" y="44"/>
                  <a:pt x="17" y="44"/>
                  <a:pt x="17" y="44"/>
                </a:cubicBezTo>
                <a:cubicBezTo>
                  <a:pt x="16" y="46"/>
                  <a:pt x="15" y="49"/>
                  <a:pt x="14" y="52"/>
                </a:cubicBezTo>
                <a:cubicBezTo>
                  <a:pt x="14" y="52"/>
                  <a:pt x="14" y="53"/>
                  <a:pt x="14" y="53"/>
                </a:cubicBezTo>
                <a:cubicBezTo>
                  <a:pt x="5" y="51"/>
                  <a:pt x="5" y="51"/>
                  <a:pt x="5" y="51"/>
                </a:cubicBezTo>
                <a:cubicBezTo>
                  <a:pt x="5" y="51"/>
                  <a:pt x="5" y="51"/>
                  <a:pt x="4" y="51"/>
                </a:cubicBezTo>
                <a:cubicBezTo>
                  <a:pt x="3" y="51"/>
                  <a:pt x="3" y="52"/>
                  <a:pt x="2" y="53"/>
                </a:cubicBezTo>
                <a:cubicBezTo>
                  <a:pt x="1" y="56"/>
                  <a:pt x="1" y="60"/>
                  <a:pt x="0" y="63"/>
                </a:cubicBezTo>
                <a:cubicBezTo>
                  <a:pt x="0" y="64"/>
                  <a:pt x="1" y="65"/>
                  <a:pt x="2" y="65"/>
                </a:cubicBezTo>
                <a:cubicBezTo>
                  <a:pt x="11" y="67"/>
                  <a:pt x="11" y="67"/>
                  <a:pt x="11" y="67"/>
                </a:cubicBezTo>
                <a:cubicBezTo>
                  <a:pt x="10" y="70"/>
                  <a:pt x="10" y="74"/>
                  <a:pt x="11" y="77"/>
                </a:cubicBezTo>
                <a:cubicBezTo>
                  <a:pt x="2" y="79"/>
                  <a:pt x="2" y="79"/>
                  <a:pt x="2" y="79"/>
                </a:cubicBezTo>
                <a:cubicBezTo>
                  <a:pt x="1" y="79"/>
                  <a:pt x="0" y="80"/>
                  <a:pt x="0" y="82"/>
                </a:cubicBezTo>
                <a:cubicBezTo>
                  <a:pt x="1" y="85"/>
                  <a:pt x="2" y="88"/>
                  <a:pt x="2" y="91"/>
                </a:cubicBezTo>
                <a:cubicBezTo>
                  <a:pt x="3" y="92"/>
                  <a:pt x="4" y="93"/>
                  <a:pt x="5" y="93"/>
                </a:cubicBezTo>
                <a:cubicBezTo>
                  <a:pt x="5" y="93"/>
                  <a:pt x="5" y="93"/>
                  <a:pt x="5" y="93"/>
                </a:cubicBezTo>
                <a:cubicBezTo>
                  <a:pt x="14" y="91"/>
                  <a:pt x="14" y="91"/>
                  <a:pt x="14" y="91"/>
                </a:cubicBezTo>
                <a:cubicBezTo>
                  <a:pt x="15" y="94"/>
                  <a:pt x="16" y="97"/>
                  <a:pt x="17" y="99"/>
                </a:cubicBezTo>
                <a:cubicBezTo>
                  <a:pt x="17" y="100"/>
                  <a:pt x="17" y="100"/>
                  <a:pt x="17" y="100"/>
                </a:cubicBezTo>
                <a:cubicBezTo>
                  <a:pt x="10" y="105"/>
                  <a:pt x="10" y="105"/>
                  <a:pt x="10" y="105"/>
                </a:cubicBezTo>
                <a:cubicBezTo>
                  <a:pt x="9" y="106"/>
                  <a:pt x="9" y="107"/>
                  <a:pt x="10" y="108"/>
                </a:cubicBezTo>
                <a:cubicBezTo>
                  <a:pt x="11" y="111"/>
                  <a:pt x="13" y="114"/>
                  <a:pt x="15" y="117"/>
                </a:cubicBezTo>
                <a:cubicBezTo>
                  <a:pt x="16" y="117"/>
                  <a:pt x="16" y="117"/>
                  <a:pt x="17" y="117"/>
                </a:cubicBezTo>
                <a:cubicBezTo>
                  <a:pt x="17" y="117"/>
                  <a:pt x="18" y="117"/>
                  <a:pt x="18" y="117"/>
                </a:cubicBezTo>
                <a:cubicBezTo>
                  <a:pt x="26" y="112"/>
                  <a:pt x="26" y="112"/>
                  <a:pt x="26" y="112"/>
                </a:cubicBezTo>
                <a:cubicBezTo>
                  <a:pt x="28" y="115"/>
                  <a:pt x="30" y="117"/>
                  <a:pt x="33" y="119"/>
                </a:cubicBezTo>
                <a:cubicBezTo>
                  <a:pt x="28" y="127"/>
                  <a:pt x="28" y="127"/>
                  <a:pt x="28" y="127"/>
                </a:cubicBezTo>
                <a:cubicBezTo>
                  <a:pt x="27" y="128"/>
                  <a:pt x="27" y="129"/>
                  <a:pt x="28" y="130"/>
                </a:cubicBezTo>
                <a:cubicBezTo>
                  <a:pt x="31" y="132"/>
                  <a:pt x="34" y="133"/>
                  <a:pt x="37" y="135"/>
                </a:cubicBezTo>
                <a:cubicBezTo>
                  <a:pt x="37" y="135"/>
                  <a:pt x="37" y="135"/>
                  <a:pt x="38" y="135"/>
                </a:cubicBezTo>
                <a:cubicBezTo>
                  <a:pt x="38" y="135"/>
                  <a:pt x="39" y="135"/>
                  <a:pt x="40" y="134"/>
                </a:cubicBezTo>
                <a:cubicBezTo>
                  <a:pt x="45" y="127"/>
                  <a:pt x="45" y="127"/>
                  <a:pt x="45" y="127"/>
                </a:cubicBezTo>
                <a:cubicBezTo>
                  <a:pt x="47" y="129"/>
                  <a:pt x="50" y="130"/>
                  <a:pt x="53" y="131"/>
                </a:cubicBezTo>
                <a:cubicBezTo>
                  <a:pt x="53" y="131"/>
                  <a:pt x="53" y="131"/>
                  <a:pt x="54" y="131"/>
                </a:cubicBezTo>
                <a:cubicBezTo>
                  <a:pt x="52" y="140"/>
                  <a:pt x="52" y="140"/>
                  <a:pt x="52" y="140"/>
                </a:cubicBezTo>
                <a:cubicBezTo>
                  <a:pt x="52" y="141"/>
                  <a:pt x="53" y="142"/>
                  <a:pt x="54" y="142"/>
                </a:cubicBezTo>
                <a:cubicBezTo>
                  <a:pt x="57" y="143"/>
                  <a:pt x="60" y="144"/>
                  <a:pt x="63" y="144"/>
                </a:cubicBezTo>
                <a:cubicBezTo>
                  <a:pt x="64" y="144"/>
                  <a:pt x="64" y="144"/>
                  <a:pt x="64" y="144"/>
                </a:cubicBezTo>
                <a:cubicBezTo>
                  <a:pt x="65" y="144"/>
                  <a:pt x="66" y="143"/>
                  <a:pt x="66" y="142"/>
                </a:cubicBezTo>
                <a:cubicBezTo>
                  <a:pt x="68" y="134"/>
                  <a:pt x="68" y="134"/>
                  <a:pt x="68" y="134"/>
                </a:cubicBezTo>
                <a:cubicBezTo>
                  <a:pt x="70" y="134"/>
                  <a:pt x="71" y="134"/>
                  <a:pt x="73" y="134"/>
                </a:cubicBezTo>
                <a:cubicBezTo>
                  <a:pt x="75" y="134"/>
                  <a:pt x="76" y="134"/>
                  <a:pt x="78" y="134"/>
                </a:cubicBezTo>
                <a:cubicBezTo>
                  <a:pt x="80" y="142"/>
                  <a:pt x="80" y="142"/>
                  <a:pt x="80" y="142"/>
                </a:cubicBezTo>
                <a:cubicBezTo>
                  <a:pt x="80" y="143"/>
                  <a:pt x="81" y="144"/>
                  <a:pt x="82" y="144"/>
                </a:cubicBezTo>
                <a:cubicBezTo>
                  <a:pt x="82" y="144"/>
                  <a:pt x="82" y="144"/>
                  <a:pt x="82" y="144"/>
                </a:cubicBezTo>
                <a:cubicBezTo>
                  <a:pt x="85" y="144"/>
                  <a:pt x="89" y="143"/>
                  <a:pt x="92" y="142"/>
                </a:cubicBezTo>
                <a:cubicBezTo>
                  <a:pt x="93" y="142"/>
                  <a:pt x="94" y="141"/>
                  <a:pt x="93" y="140"/>
                </a:cubicBezTo>
                <a:cubicBezTo>
                  <a:pt x="92" y="131"/>
                  <a:pt x="92" y="131"/>
                  <a:pt x="92" y="131"/>
                </a:cubicBezTo>
                <a:cubicBezTo>
                  <a:pt x="95" y="130"/>
                  <a:pt x="98" y="129"/>
                  <a:pt x="101" y="127"/>
                </a:cubicBezTo>
                <a:cubicBezTo>
                  <a:pt x="106" y="135"/>
                  <a:pt x="106" y="135"/>
                  <a:pt x="106" y="135"/>
                </a:cubicBezTo>
                <a:cubicBezTo>
                  <a:pt x="106" y="135"/>
                  <a:pt x="107" y="136"/>
                  <a:pt x="108" y="136"/>
                </a:cubicBezTo>
                <a:cubicBezTo>
                  <a:pt x="108" y="136"/>
                  <a:pt x="109" y="135"/>
                  <a:pt x="109" y="135"/>
                </a:cubicBezTo>
                <a:cubicBezTo>
                  <a:pt x="112" y="134"/>
                  <a:pt x="115" y="132"/>
                  <a:pt x="117" y="130"/>
                </a:cubicBezTo>
                <a:cubicBezTo>
                  <a:pt x="118" y="129"/>
                  <a:pt x="118" y="128"/>
                  <a:pt x="118" y="127"/>
                </a:cubicBezTo>
                <a:cubicBezTo>
                  <a:pt x="113" y="119"/>
                  <a:pt x="113" y="119"/>
                  <a:pt x="113" y="119"/>
                </a:cubicBezTo>
                <a:cubicBezTo>
                  <a:pt x="116" y="117"/>
                  <a:pt x="118" y="115"/>
                  <a:pt x="120" y="112"/>
                </a:cubicBezTo>
                <a:cubicBezTo>
                  <a:pt x="128" y="117"/>
                  <a:pt x="128" y="117"/>
                  <a:pt x="128" y="117"/>
                </a:cubicBezTo>
                <a:cubicBezTo>
                  <a:pt x="128" y="117"/>
                  <a:pt x="128" y="118"/>
                  <a:pt x="129" y="118"/>
                </a:cubicBezTo>
                <a:cubicBezTo>
                  <a:pt x="129" y="118"/>
                  <a:pt x="130" y="117"/>
                  <a:pt x="131" y="117"/>
                </a:cubicBezTo>
                <a:cubicBezTo>
                  <a:pt x="133" y="114"/>
                  <a:pt x="134" y="111"/>
                  <a:pt x="136" y="109"/>
                </a:cubicBezTo>
                <a:cubicBezTo>
                  <a:pt x="137" y="108"/>
                  <a:pt x="136" y="106"/>
                  <a:pt x="135" y="106"/>
                </a:cubicBezTo>
                <a:cubicBezTo>
                  <a:pt x="128" y="100"/>
                  <a:pt x="128" y="100"/>
                  <a:pt x="128" y="100"/>
                </a:cubicBezTo>
                <a:cubicBezTo>
                  <a:pt x="129" y="98"/>
                  <a:pt x="131" y="95"/>
                  <a:pt x="132" y="92"/>
                </a:cubicBezTo>
                <a:cubicBezTo>
                  <a:pt x="132" y="92"/>
                  <a:pt x="132" y="92"/>
                  <a:pt x="132" y="91"/>
                </a:cubicBezTo>
                <a:cubicBezTo>
                  <a:pt x="141" y="93"/>
                  <a:pt x="141" y="93"/>
                  <a:pt x="141" y="93"/>
                </a:cubicBezTo>
                <a:cubicBezTo>
                  <a:pt x="141" y="93"/>
                  <a:pt x="141" y="93"/>
                  <a:pt x="141" y="93"/>
                </a:cubicBezTo>
                <a:cubicBezTo>
                  <a:pt x="142" y="93"/>
                  <a:pt x="143" y="92"/>
                  <a:pt x="143" y="91"/>
                </a:cubicBezTo>
                <a:cubicBezTo>
                  <a:pt x="144" y="88"/>
                  <a:pt x="145" y="85"/>
                  <a:pt x="145" y="82"/>
                </a:cubicBezTo>
                <a:cubicBezTo>
                  <a:pt x="145" y="80"/>
                  <a:pt x="145" y="79"/>
                  <a:pt x="143" y="79"/>
                </a:cubicBezTo>
                <a:close/>
              </a:path>
            </a:pathLst>
          </a:custGeom>
          <a:solidFill>
            <a:schemeClr val="accent2">
              <a:alpha val="60000"/>
            </a:schemeClr>
          </a:solidFill>
          <a:ln w="19050" cap="rnd">
            <a:solidFill>
              <a:schemeClr val="accent2"/>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 name="Freeform 8"/>
          <p:cNvSpPr>
            <a:spLocks/>
          </p:cNvSpPr>
          <p:nvPr/>
        </p:nvSpPr>
        <p:spPr bwMode="auto">
          <a:xfrm>
            <a:off x="7544895" y="3750204"/>
            <a:ext cx="2542308" cy="2463096"/>
          </a:xfrm>
          <a:custGeom>
            <a:avLst/>
            <a:gdLst>
              <a:gd name="T0" fmla="*/ 135 w 146"/>
              <a:gd name="T1" fmla="*/ 77 h 144"/>
              <a:gd name="T2" fmla="*/ 144 w 146"/>
              <a:gd name="T3" fmla="*/ 65 h 144"/>
              <a:gd name="T4" fmla="*/ 143 w 146"/>
              <a:gd name="T5" fmla="*/ 53 h 144"/>
              <a:gd name="T6" fmla="*/ 141 w 146"/>
              <a:gd name="T7" fmla="*/ 51 h 144"/>
              <a:gd name="T8" fmla="*/ 129 w 146"/>
              <a:gd name="T9" fmla="*/ 45 h 144"/>
              <a:gd name="T10" fmla="*/ 135 w 146"/>
              <a:gd name="T11" fmla="*/ 39 h 144"/>
              <a:gd name="T12" fmla="*/ 131 w 146"/>
              <a:gd name="T13" fmla="*/ 27 h 144"/>
              <a:gd name="T14" fmla="*/ 128 w 146"/>
              <a:gd name="T15" fmla="*/ 27 h 144"/>
              <a:gd name="T16" fmla="*/ 113 w 146"/>
              <a:gd name="T17" fmla="*/ 25 h 144"/>
              <a:gd name="T18" fmla="*/ 117 w 146"/>
              <a:gd name="T19" fmla="*/ 14 h 144"/>
              <a:gd name="T20" fmla="*/ 108 w 146"/>
              <a:gd name="T21" fmla="*/ 9 h 144"/>
              <a:gd name="T22" fmla="*/ 101 w 146"/>
              <a:gd name="T23" fmla="*/ 17 h 144"/>
              <a:gd name="T24" fmla="*/ 92 w 146"/>
              <a:gd name="T25" fmla="*/ 13 h 144"/>
              <a:gd name="T26" fmla="*/ 92 w 146"/>
              <a:gd name="T27" fmla="*/ 2 h 144"/>
              <a:gd name="T28" fmla="*/ 82 w 146"/>
              <a:gd name="T29" fmla="*/ 0 h 144"/>
              <a:gd name="T30" fmla="*/ 78 w 146"/>
              <a:gd name="T31" fmla="*/ 10 h 144"/>
              <a:gd name="T32" fmla="*/ 73 w 146"/>
              <a:gd name="T33" fmla="*/ 10 h 144"/>
              <a:gd name="T34" fmla="*/ 66 w 146"/>
              <a:gd name="T35" fmla="*/ 1 h 144"/>
              <a:gd name="T36" fmla="*/ 64 w 146"/>
              <a:gd name="T37" fmla="*/ 0 h 144"/>
              <a:gd name="T38" fmla="*/ 52 w 146"/>
              <a:gd name="T39" fmla="*/ 4 h 144"/>
              <a:gd name="T40" fmla="*/ 45 w 146"/>
              <a:gd name="T41" fmla="*/ 17 h 144"/>
              <a:gd name="T42" fmla="*/ 38 w 146"/>
              <a:gd name="T43" fmla="*/ 8 h 144"/>
              <a:gd name="T44" fmla="*/ 29 w 146"/>
              <a:gd name="T45" fmla="*/ 14 h 144"/>
              <a:gd name="T46" fmla="*/ 33 w 146"/>
              <a:gd name="T47" fmla="*/ 25 h 144"/>
              <a:gd name="T48" fmla="*/ 18 w 146"/>
              <a:gd name="T49" fmla="*/ 27 h 144"/>
              <a:gd name="T50" fmla="*/ 15 w 146"/>
              <a:gd name="T51" fmla="*/ 27 h 144"/>
              <a:gd name="T52" fmla="*/ 10 w 146"/>
              <a:gd name="T53" fmla="*/ 38 h 144"/>
              <a:gd name="T54" fmla="*/ 14 w 146"/>
              <a:gd name="T55" fmla="*/ 52 h 144"/>
              <a:gd name="T56" fmla="*/ 5 w 146"/>
              <a:gd name="T57" fmla="*/ 51 h 144"/>
              <a:gd name="T58" fmla="*/ 3 w 146"/>
              <a:gd name="T59" fmla="*/ 53 h 144"/>
              <a:gd name="T60" fmla="*/ 2 w 146"/>
              <a:gd name="T61" fmla="*/ 65 h 144"/>
              <a:gd name="T62" fmla="*/ 11 w 146"/>
              <a:gd name="T63" fmla="*/ 77 h 144"/>
              <a:gd name="T64" fmla="*/ 1 w 146"/>
              <a:gd name="T65" fmla="*/ 81 h 144"/>
              <a:gd name="T66" fmla="*/ 5 w 146"/>
              <a:gd name="T67" fmla="*/ 92 h 144"/>
              <a:gd name="T68" fmla="*/ 14 w 146"/>
              <a:gd name="T69" fmla="*/ 91 h 144"/>
              <a:gd name="T70" fmla="*/ 18 w 146"/>
              <a:gd name="T71" fmla="*/ 100 h 144"/>
              <a:gd name="T72" fmla="*/ 10 w 146"/>
              <a:gd name="T73" fmla="*/ 108 h 144"/>
              <a:gd name="T74" fmla="*/ 17 w 146"/>
              <a:gd name="T75" fmla="*/ 117 h 144"/>
              <a:gd name="T76" fmla="*/ 26 w 146"/>
              <a:gd name="T77" fmla="*/ 112 h 144"/>
              <a:gd name="T78" fmla="*/ 28 w 146"/>
              <a:gd name="T79" fmla="*/ 126 h 144"/>
              <a:gd name="T80" fmla="*/ 37 w 146"/>
              <a:gd name="T81" fmla="*/ 135 h 144"/>
              <a:gd name="T82" fmla="*/ 40 w 146"/>
              <a:gd name="T83" fmla="*/ 134 h 144"/>
              <a:gd name="T84" fmla="*/ 53 w 146"/>
              <a:gd name="T85" fmla="*/ 130 h 144"/>
              <a:gd name="T86" fmla="*/ 52 w 146"/>
              <a:gd name="T87" fmla="*/ 139 h 144"/>
              <a:gd name="T88" fmla="*/ 64 w 146"/>
              <a:gd name="T89" fmla="*/ 144 h 144"/>
              <a:gd name="T90" fmla="*/ 66 w 146"/>
              <a:gd name="T91" fmla="*/ 142 h 144"/>
              <a:gd name="T92" fmla="*/ 73 w 146"/>
              <a:gd name="T93" fmla="*/ 134 h 144"/>
              <a:gd name="T94" fmla="*/ 80 w 146"/>
              <a:gd name="T95" fmla="*/ 142 h 144"/>
              <a:gd name="T96" fmla="*/ 82 w 146"/>
              <a:gd name="T97" fmla="*/ 144 h 144"/>
              <a:gd name="T98" fmla="*/ 94 w 146"/>
              <a:gd name="T99" fmla="*/ 139 h 144"/>
              <a:gd name="T100" fmla="*/ 101 w 146"/>
              <a:gd name="T101" fmla="*/ 127 h 144"/>
              <a:gd name="T102" fmla="*/ 108 w 146"/>
              <a:gd name="T103" fmla="*/ 135 h 144"/>
              <a:gd name="T104" fmla="*/ 118 w 146"/>
              <a:gd name="T105" fmla="*/ 130 h 144"/>
              <a:gd name="T106" fmla="*/ 113 w 146"/>
              <a:gd name="T107" fmla="*/ 119 h 144"/>
              <a:gd name="T108" fmla="*/ 128 w 146"/>
              <a:gd name="T109" fmla="*/ 117 h 144"/>
              <a:gd name="T110" fmla="*/ 131 w 146"/>
              <a:gd name="T111" fmla="*/ 116 h 144"/>
              <a:gd name="T112" fmla="*/ 136 w 146"/>
              <a:gd name="T113" fmla="*/ 105 h 144"/>
              <a:gd name="T114" fmla="*/ 132 w 146"/>
              <a:gd name="T115" fmla="*/ 92 h 144"/>
              <a:gd name="T116" fmla="*/ 141 w 146"/>
              <a:gd name="T117" fmla="*/ 92 h 144"/>
              <a:gd name="T118" fmla="*/ 144 w 146"/>
              <a:gd name="T119" fmla="*/ 91 h 144"/>
              <a:gd name="T120" fmla="*/ 144 w 146"/>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4">
                <a:moveTo>
                  <a:pt x="144" y="79"/>
                </a:moveTo>
                <a:cubicBezTo>
                  <a:pt x="135" y="77"/>
                  <a:pt x="135" y="77"/>
                  <a:pt x="135" y="77"/>
                </a:cubicBezTo>
                <a:cubicBezTo>
                  <a:pt x="135" y="73"/>
                  <a:pt x="135" y="70"/>
                  <a:pt x="135" y="67"/>
                </a:cubicBezTo>
                <a:cubicBezTo>
                  <a:pt x="144" y="65"/>
                  <a:pt x="144" y="65"/>
                  <a:pt x="144" y="65"/>
                </a:cubicBezTo>
                <a:cubicBezTo>
                  <a:pt x="145" y="65"/>
                  <a:pt x="146" y="64"/>
                  <a:pt x="145" y="62"/>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7"/>
                  <a:pt x="129" y="45"/>
                </a:cubicBezTo>
                <a:cubicBezTo>
                  <a:pt x="129" y="44"/>
                  <a:pt x="128" y="44"/>
                  <a:pt x="128" y="44"/>
                </a:cubicBezTo>
                <a:cubicBezTo>
                  <a:pt x="135" y="39"/>
                  <a:pt x="135" y="39"/>
                  <a:pt x="135" y="39"/>
                </a:cubicBezTo>
                <a:cubicBezTo>
                  <a:pt x="136" y="38"/>
                  <a:pt x="137" y="37"/>
                  <a:pt x="136" y="36"/>
                </a:cubicBezTo>
                <a:cubicBezTo>
                  <a:pt x="134" y="33"/>
                  <a:pt x="133" y="30"/>
                  <a:pt x="131" y="27"/>
                </a:cubicBezTo>
                <a:cubicBezTo>
                  <a:pt x="130" y="27"/>
                  <a:pt x="130" y="27"/>
                  <a:pt x="129" y="27"/>
                </a:cubicBezTo>
                <a:cubicBezTo>
                  <a:pt x="128" y="27"/>
                  <a:pt x="128" y="27"/>
                  <a:pt x="128" y="27"/>
                </a:cubicBezTo>
                <a:cubicBezTo>
                  <a:pt x="120" y="32"/>
                  <a:pt x="120" y="32"/>
                  <a:pt x="120" y="32"/>
                </a:cubicBezTo>
                <a:cubicBezTo>
                  <a:pt x="118" y="29"/>
                  <a:pt x="116" y="27"/>
                  <a:pt x="113" y="25"/>
                </a:cubicBezTo>
                <a:cubicBezTo>
                  <a:pt x="118" y="17"/>
                  <a:pt x="118" y="17"/>
                  <a:pt x="118" y="17"/>
                </a:cubicBezTo>
                <a:cubicBezTo>
                  <a:pt x="119" y="16"/>
                  <a:pt x="118" y="15"/>
                  <a:pt x="117" y="14"/>
                </a:cubicBezTo>
                <a:cubicBezTo>
                  <a:pt x="115" y="12"/>
                  <a:pt x="112" y="10"/>
                  <a:pt x="109" y="9"/>
                </a:cubicBezTo>
                <a:cubicBezTo>
                  <a:pt x="109" y="9"/>
                  <a:pt x="108" y="9"/>
                  <a:pt x="108" y="9"/>
                </a:cubicBezTo>
                <a:cubicBezTo>
                  <a:pt x="107" y="9"/>
                  <a:pt x="107" y="9"/>
                  <a:pt x="106" y="10"/>
                </a:cubicBezTo>
                <a:cubicBezTo>
                  <a:pt x="101" y="17"/>
                  <a:pt x="101" y="17"/>
                  <a:pt x="101" y="17"/>
                </a:cubicBezTo>
                <a:cubicBezTo>
                  <a:pt x="99" y="15"/>
                  <a:pt x="96" y="14"/>
                  <a:pt x="93" y="13"/>
                </a:cubicBezTo>
                <a:cubicBezTo>
                  <a:pt x="93" y="13"/>
                  <a:pt x="92" y="13"/>
                  <a:pt x="92" y="13"/>
                </a:cubicBezTo>
                <a:cubicBezTo>
                  <a:pt x="94" y="4"/>
                  <a:pt x="94" y="4"/>
                  <a:pt x="94" y="4"/>
                </a:cubicBezTo>
                <a:cubicBezTo>
                  <a:pt x="94" y="3"/>
                  <a:pt x="93" y="2"/>
                  <a:pt x="92" y="2"/>
                </a:cubicBezTo>
                <a:cubicBezTo>
                  <a:pt x="89" y="1"/>
                  <a:pt x="86" y="0"/>
                  <a:pt x="82" y="0"/>
                </a:cubicBezTo>
                <a:cubicBezTo>
                  <a:pt x="82" y="0"/>
                  <a:pt x="82" y="0"/>
                  <a:pt x="82" y="0"/>
                </a:cubicBezTo>
                <a:cubicBezTo>
                  <a:pt x="81" y="0"/>
                  <a:pt x="80" y="0"/>
                  <a:pt x="80" y="2"/>
                </a:cubicBezTo>
                <a:cubicBezTo>
                  <a:pt x="78" y="10"/>
                  <a:pt x="78" y="10"/>
                  <a:pt x="78" y="10"/>
                </a:cubicBezTo>
                <a:cubicBezTo>
                  <a:pt x="76" y="10"/>
                  <a:pt x="75" y="10"/>
                  <a:pt x="73" y="10"/>
                </a:cubicBezTo>
                <a:cubicBezTo>
                  <a:pt x="73" y="10"/>
                  <a:pt x="73" y="10"/>
                  <a:pt x="73" y="10"/>
                </a:cubicBezTo>
                <a:cubicBezTo>
                  <a:pt x="71" y="10"/>
                  <a:pt x="70" y="10"/>
                  <a:pt x="68" y="10"/>
                </a:cubicBezTo>
                <a:cubicBezTo>
                  <a:pt x="66" y="1"/>
                  <a:pt x="66" y="1"/>
                  <a:pt x="66" y="1"/>
                </a:cubicBezTo>
                <a:cubicBezTo>
                  <a:pt x="66" y="0"/>
                  <a:pt x="65" y="0"/>
                  <a:pt x="64" y="0"/>
                </a:cubicBezTo>
                <a:cubicBezTo>
                  <a:pt x="64" y="0"/>
                  <a:pt x="64" y="0"/>
                  <a:pt x="64" y="0"/>
                </a:cubicBezTo>
                <a:cubicBezTo>
                  <a:pt x="60" y="0"/>
                  <a:pt x="57" y="1"/>
                  <a:pt x="54" y="2"/>
                </a:cubicBezTo>
                <a:cubicBezTo>
                  <a:pt x="53" y="2"/>
                  <a:pt x="52" y="3"/>
                  <a:pt x="52" y="4"/>
                </a:cubicBezTo>
                <a:cubicBezTo>
                  <a:pt x="54" y="13"/>
                  <a:pt x="54" y="13"/>
                  <a:pt x="54" y="13"/>
                </a:cubicBezTo>
                <a:cubicBezTo>
                  <a:pt x="51" y="14"/>
                  <a:pt x="48" y="15"/>
                  <a:pt x="45" y="17"/>
                </a:cubicBezTo>
                <a:cubicBezTo>
                  <a:pt x="40" y="9"/>
                  <a:pt x="40" y="9"/>
                  <a:pt x="40" y="9"/>
                </a:cubicBezTo>
                <a:cubicBezTo>
                  <a:pt x="39" y="9"/>
                  <a:pt x="39" y="8"/>
                  <a:pt x="38" y="8"/>
                </a:cubicBezTo>
                <a:cubicBezTo>
                  <a:pt x="38" y="8"/>
                  <a:pt x="37" y="8"/>
                  <a:pt x="37" y="9"/>
                </a:cubicBezTo>
                <a:cubicBezTo>
                  <a:pt x="34" y="10"/>
                  <a:pt x="31" y="12"/>
                  <a:pt x="29" y="14"/>
                </a:cubicBezTo>
                <a:cubicBezTo>
                  <a:pt x="28" y="15"/>
                  <a:pt x="27" y="16"/>
                  <a:pt x="28" y="17"/>
                </a:cubicBezTo>
                <a:cubicBezTo>
                  <a:pt x="33" y="25"/>
                  <a:pt x="33" y="25"/>
                  <a:pt x="33" y="25"/>
                </a:cubicBezTo>
                <a:cubicBezTo>
                  <a:pt x="30" y="27"/>
                  <a:pt x="28" y="29"/>
                  <a:pt x="26" y="31"/>
                </a:cubicBezTo>
                <a:cubicBezTo>
                  <a:pt x="18" y="27"/>
                  <a:pt x="18" y="27"/>
                  <a:pt x="18" y="27"/>
                </a:cubicBezTo>
                <a:cubicBezTo>
                  <a:pt x="18" y="26"/>
                  <a:pt x="17" y="26"/>
                  <a:pt x="17" y="26"/>
                </a:cubicBezTo>
                <a:cubicBezTo>
                  <a:pt x="16" y="26"/>
                  <a:pt x="16" y="27"/>
                  <a:pt x="15" y="27"/>
                </a:cubicBezTo>
                <a:cubicBezTo>
                  <a:pt x="13" y="30"/>
                  <a:pt x="11" y="33"/>
                  <a:pt x="10" y="35"/>
                </a:cubicBezTo>
                <a:cubicBezTo>
                  <a:pt x="9" y="36"/>
                  <a:pt x="9" y="38"/>
                  <a:pt x="10" y="38"/>
                </a:cubicBezTo>
                <a:cubicBezTo>
                  <a:pt x="18" y="44"/>
                  <a:pt x="18" y="44"/>
                  <a:pt x="18" y="44"/>
                </a:cubicBezTo>
                <a:cubicBezTo>
                  <a:pt x="16" y="46"/>
                  <a:pt x="15" y="49"/>
                  <a:pt x="14" y="52"/>
                </a:cubicBezTo>
                <a:cubicBezTo>
                  <a:pt x="14" y="52"/>
                  <a:pt x="14" y="52"/>
                  <a:pt x="14" y="53"/>
                </a:cubicBezTo>
                <a:cubicBezTo>
                  <a:pt x="5" y="51"/>
                  <a:pt x="5" y="51"/>
                  <a:pt x="5" y="51"/>
                </a:cubicBezTo>
                <a:cubicBezTo>
                  <a:pt x="5" y="51"/>
                  <a:pt x="5" y="51"/>
                  <a:pt x="5" y="51"/>
                </a:cubicBezTo>
                <a:cubicBezTo>
                  <a:pt x="4" y="51"/>
                  <a:pt x="3" y="52"/>
                  <a:pt x="3" y="53"/>
                </a:cubicBezTo>
                <a:cubicBezTo>
                  <a:pt x="2" y="56"/>
                  <a:pt x="1" y="59"/>
                  <a:pt x="1" y="62"/>
                </a:cubicBezTo>
                <a:cubicBezTo>
                  <a:pt x="0" y="64"/>
                  <a:pt x="1" y="65"/>
                  <a:pt x="2" y="65"/>
                </a:cubicBezTo>
                <a:cubicBezTo>
                  <a:pt x="11" y="67"/>
                  <a:pt x="11" y="67"/>
                  <a:pt x="11" y="67"/>
                </a:cubicBezTo>
                <a:cubicBezTo>
                  <a:pt x="11" y="70"/>
                  <a:pt x="11" y="73"/>
                  <a:pt x="11" y="77"/>
                </a:cubicBezTo>
                <a:cubicBezTo>
                  <a:pt x="2" y="79"/>
                  <a:pt x="2" y="79"/>
                  <a:pt x="2" y="79"/>
                </a:cubicBezTo>
                <a:cubicBezTo>
                  <a:pt x="1" y="79"/>
                  <a:pt x="1" y="80"/>
                  <a:pt x="1" y="81"/>
                </a:cubicBezTo>
                <a:cubicBezTo>
                  <a:pt x="1" y="84"/>
                  <a:pt x="2" y="88"/>
                  <a:pt x="3" y="91"/>
                </a:cubicBezTo>
                <a:cubicBezTo>
                  <a:pt x="3" y="92"/>
                  <a:pt x="4" y="92"/>
                  <a:pt x="5" y="92"/>
                </a:cubicBezTo>
                <a:cubicBezTo>
                  <a:pt x="5" y="92"/>
                  <a:pt x="5" y="92"/>
                  <a:pt x="5" y="92"/>
                </a:cubicBezTo>
                <a:cubicBezTo>
                  <a:pt x="14" y="91"/>
                  <a:pt x="14" y="91"/>
                  <a:pt x="14" y="91"/>
                </a:cubicBezTo>
                <a:cubicBezTo>
                  <a:pt x="15" y="94"/>
                  <a:pt x="16" y="96"/>
                  <a:pt x="17" y="99"/>
                </a:cubicBezTo>
                <a:cubicBezTo>
                  <a:pt x="17" y="99"/>
                  <a:pt x="18" y="100"/>
                  <a:pt x="18" y="100"/>
                </a:cubicBezTo>
                <a:cubicBezTo>
                  <a:pt x="11" y="105"/>
                  <a:pt x="11" y="105"/>
                  <a:pt x="11" y="105"/>
                </a:cubicBezTo>
                <a:cubicBezTo>
                  <a:pt x="10" y="106"/>
                  <a:pt x="9" y="107"/>
                  <a:pt x="10" y="108"/>
                </a:cubicBezTo>
                <a:cubicBezTo>
                  <a:pt x="12" y="111"/>
                  <a:pt x="13" y="114"/>
                  <a:pt x="15" y="116"/>
                </a:cubicBezTo>
                <a:cubicBezTo>
                  <a:pt x="16" y="117"/>
                  <a:pt x="17" y="117"/>
                  <a:pt x="17" y="117"/>
                </a:cubicBezTo>
                <a:cubicBezTo>
                  <a:pt x="18" y="117"/>
                  <a:pt x="18" y="117"/>
                  <a:pt x="18" y="117"/>
                </a:cubicBezTo>
                <a:cubicBezTo>
                  <a:pt x="26" y="112"/>
                  <a:pt x="26" y="112"/>
                  <a:pt x="26" y="112"/>
                </a:cubicBezTo>
                <a:cubicBezTo>
                  <a:pt x="28" y="114"/>
                  <a:pt x="30" y="117"/>
                  <a:pt x="33" y="119"/>
                </a:cubicBezTo>
                <a:cubicBezTo>
                  <a:pt x="28" y="126"/>
                  <a:pt x="28" y="126"/>
                  <a:pt x="28" y="126"/>
                </a:cubicBezTo>
                <a:cubicBezTo>
                  <a:pt x="28" y="127"/>
                  <a:pt x="28" y="129"/>
                  <a:pt x="29" y="129"/>
                </a:cubicBezTo>
                <a:cubicBezTo>
                  <a:pt x="31" y="131"/>
                  <a:pt x="34" y="133"/>
                  <a:pt x="37" y="135"/>
                </a:cubicBezTo>
                <a:cubicBezTo>
                  <a:pt x="37" y="135"/>
                  <a:pt x="38" y="135"/>
                  <a:pt x="38" y="135"/>
                </a:cubicBezTo>
                <a:cubicBezTo>
                  <a:pt x="39" y="135"/>
                  <a:pt x="39" y="135"/>
                  <a:pt x="40" y="134"/>
                </a:cubicBezTo>
                <a:cubicBezTo>
                  <a:pt x="45" y="127"/>
                  <a:pt x="45" y="127"/>
                  <a:pt x="45" y="127"/>
                </a:cubicBezTo>
                <a:cubicBezTo>
                  <a:pt x="48" y="128"/>
                  <a:pt x="50" y="129"/>
                  <a:pt x="53" y="130"/>
                </a:cubicBezTo>
                <a:cubicBezTo>
                  <a:pt x="53" y="130"/>
                  <a:pt x="54" y="130"/>
                  <a:pt x="54" y="131"/>
                </a:cubicBezTo>
                <a:cubicBezTo>
                  <a:pt x="52" y="139"/>
                  <a:pt x="52" y="139"/>
                  <a:pt x="52" y="139"/>
                </a:cubicBezTo>
                <a:cubicBezTo>
                  <a:pt x="52" y="140"/>
                  <a:pt x="53" y="142"/>
                  <a:pt x="54" y="142"/>
                </a:cubicBezTo>
                <a:cubicBezTo>
                  <a:pt x="57" y="143"/>
                  <a:pt x="61" y="143"/>
                  <a:pt x="64" y="144"/>
                </a:cubicBezTo>
                <a:cubicBezTo>
                  <a:pt x="64" y="144"/>
                  <a:pt x="64" y="144"/>
                  <a:pt x="64" y="144"/>
                </a:cubicBezTo>
                <a:cubicBezTo>
                  <a:pt x="65" y="144"/>
                  <a:pt x="66" y="143"/>
                  <a:pt x="66" y="142"/>
                </a:cubicBezTo>
                <a:cubicBezTo>
                  <a:pt x="68" y="133"/>
                  <a:pt x="68" y="133"/>
                  <a:pt x="68" y="133"/>
                </a:cubicBezTo>
                <a:cubicBezTo>
                  <a:pt x="70" y="134"/>
                  <a:pt x="72" y="134"/>
                  <a:pt x="73" y="134"/>
                </a:cubicBezTo>
                <a:cubicBezTo>
                  <a:pt x="75" y="134"/>
                  <a:pt x="76" y="134"/>
                  <a:pt x="78" y="133"/>
                </a:cubicBezTo>
                <a:cubicBezTo>
                  <a:pt x="80" y="142"/>
                  <a:pt x="80" y="142"/>
                  <a:pt x="80" y="142"/>
                </a:cubicBezTo>
                <a:cubicBezTo>
                  <a:pt x="80" y="143"/>
                  <a:pt x="81" y="144"/>
                  <a:pt x="82" y="144"/>
                </a:cubicBezTo>
                <a:cubicBezTo>
                  <a:pt x="82" y="144"/>
                  <a:pt x="82" y="144"/>
                  <a:pt x="82" y="144"/>
                </a:cubicBezTo>
                <a:cubicBezTo>
                  <a:pt x="86" y="143"/>
                  <a:pt x="89" y="143"/>
                  <a:pt x="92" y="142"/>
                </a:cubicBezTo>
                <a:cubicBezTo>
                  <a:pt x="93" y="142"/>
                  <a:pt x="94" y="141"/>
                  <a:pt x="94" y="139"/>
                </a:cubicBezTo>
                <a:cubicBezTo>
                  <a:pt x="92" y="131"/>
                  <a:pt x="92" y="131"/>
                  <a:pt x="92" y="131"/>
                </a:cubicBezTo>
                <a:cubicBezTo>
                  <a:pt x="95" y="130"/>
                  <a:pt x="98" y="129"/>
                  <a:pt x="101" y="127"/>
                </a:cubicBezTo>
                <a:cubicBezTo>
                  <a:pt x="106" y="134"/>
                  <a:pt x="106" y="134"/>
                  <a:pt x="106" y="134"/>
                </a:cubicBezTo>
                <a:cubicBezTo>
                  <a:pt x="107" y="135"/>
                  <a:pt x="107" y="135"/>
                  <a:pt x="108" y="135"/>
                </a:cubicBezTo>
                <a:cubicBezTo>
                  <a:pt x="109" y="135"/>
                  <a:pt x="109" y="135"/>
                  <a:pt x="109" y="135"/>
                </a:cubicBezTo>
                <a:cubicBezTo>
                  <a:pt x="112" y="133"/>
                  <a:pt x="115" y="131"/>
                  <a:pt x="118" y="130"/>
                </a:cubicBezTo>
                <a:cubicBezTo>
                  <a:pt x="118" y="129"/>
                  <a:pt x="119" y="128"/>
                  <a:pt x="118" y="127"/>
                </a:cubicBezTo>
                <a:cubicBezTo>
                  <a:pt x="113" y="119"/>
                  <a:pt x="113" y="119"/>
                  <a:pt x="113" y="119"/>
                </a:cubicBezTo>
                <a:cubicBezTo>
                  <a:pt x="116" y="117"/>
                  <a:pt x="118" y="115"/>
                  <a:pt x="120" y="112"/>
                </a:cubicBezTo>
                <a:cubicBezTo>
                  <a:pt x="128" y="117"/>
                  <a:pt x="128" y="117"/>
                  <a:pt x="128" y="117"/>
                </a:cubicBezTo>
                <a:cubicBezTo>
                  <a:pt x="128" y="117"/>
                  <a:pt x="129" y="117"/>
                  <a:pt x="129" y="117"/>
                </a:cubicBezTo>
                <a:cubicBezTo>
                  <a:pt x="130" y="117"/>
                  <a:pt x="130" y="117"/>
                  <a:pt x="131" y="116"/>
                </a:cubicBezTo>
                <a:cubicBezTo>
                  <a:pt x="133" y="114"/>
                  <a:pt x="135" y="111"/>
                  <a:pt x="136" y="108"/>
                </a:cubicBezTo>
                <a:cubicBezTo>
                  <a:pt x="137" y="107"/>
                  <a:pt x="137" y="106"/>
                  <a:pt x="136" y="105"/>
                </a:cubicBezTo>
                <a:cubicBezTo>
                  <a:pt x="128" y="100"/>
                  <a:pt x="128" y="100"/>
                  <a:pt x="128" y="100"/>
                </a:cubicBezTo>
                <a:cubicBezTo>
                  <a:pt x="130" y="97"/>
                  <a:pt x="131" y="95"/>
                  <a:pt x="132" y="92"/>
                </a:cubicBezTo>
                <a:cubicBezTo>
                  <a:pt x="132" y="92"/>
                  <a:pt x="132" y="91"/>
                  <a:pt x="132" y="91"/>
                </a:cubicBezTo>
                <a:cubicBezTo>
                  <a:pt x="141" y="92"/>
                  <a:pt x="141" y="92"/>
                  <a:pt x="141" y="92"/>
                </a:cubicBezTo>
                <a:cubicBezTo>
                  <a:pt x="141" y="92"/>
                  <a:pt x="141" y="92"/>
                  <a:pt x="141" y="92"/>
                </a:cubicBezTo>
                <a:cubicBezTo>
                  <a:pt x="142" y="92"/>
                  <a:pt x="143" y="92"/>
                  <a:pt x="144" y="91"/>
                </a:cubicBezTo>
                <a:cubicBezTo>
                  <a:pt x="144" y="88"/>
                  <a:pt x="145" y="84"/>
                  <a:pt x="145" y="81"/>
                </a:cubicBezTo>
                <a:cubicBezTo>
                  <a:pt x="146" y="80"/>
                  <a:pt x="145" y="79"/>
                  <a:pt x="144" y="79"/>
                </a:cubicBezTo>
                <a:close/>
              </a:path>
            </a:pathLst>
          </a:custGeom>
          <a:solidFill>
            <a:schemeClr val="accent4">
              <a:alpha val="60000"/>
            </a:schemeClr>
          </a:solidFill>
          <a:ln w="19050" cap="rnd">
            <a:solidFill>
              <a:schemeClr val="accent4"/>
            </a:solidFill>
            <a:round/>
            <a:headEnd/>
            <a:tailEnd/>
          </a:ln>
        </p:spPr>
        <p:txBody>
          <a:bodyPr vert="horz" wrap="square" lIns="68580" tIns="34290" rIns="68580" bIns="34290" numCol="1" anchor="t" anchorCtr="0" compatLnSpc="1">
            <a:prstTxWarp prst="textNoShape">
              <a:avLst/>
            </a:prstTxWarp>
          </a:bodyPr>
          <a:lstStyle/>
          <a:p>
            <a:endParaRPr lang="en-US" dirty="0" smtClean="0">
              <a:solidFill>
                <a:schemeClr val="bg1"/>
              </a:solidFill>
              <a:latin typeface="Arial" panose="020B0604020202020204" pitchFamily="34" charset="0"/>
              <a:cs typeface="Arial" panose="020B0604020202020204" pitchFamily="34" charset="0"/>
            </a:endParaRPr>
          </a:p>
          <a:p>
            <a:pPr algn="ctr"/>
            <a:endParaRPr lang="en-US" dirty="0" smtClean="0">
              <a:solidFill>
                <a:schemeClr val="bg1"/>
              </a:solidFill>
              <a:latin typeface="Arial" panose="020B0604020202020204" pitchFamily="34" charset="0"/>
              <a:cs typeface="Arial" panose="020B0604020202020204" pitchFamily="34" charset="0"/>
            </a:endParaRPr>
          </a:p>
          <a:p>
            <a:pPr algn="ctr"/>
            <a:endParaRPr lang="en-US"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864426" y="3195114"/>
            <a:ext cx="2061271" cy="831959"/>
          </a:xfrm>
          <a:prstGeom prst="rect">
            <a:avLst/>
          </a:prstGeom>
        </p:spPr>
        <p:txBody>
          <a:bodyPr wrap="square">
            <a:spAutoFit/>
          </a:bodyPr>
          <a:lstStyle/>
          <a:p>
            <a:pPr algn="ctr">
              <a:lnSpc>
                <a:spcPct val="89000"/>
              </a:lnSpc>
            </a:pPr>
            <a:r>
              <a:rPr lang="en-US" dirty="0" smtClean="0">
                <a:solidFill>
                  <a:srgbClr val="FFFFFF"/>
                </a:solidFill>
                <a:latin typeface="Arial" panose="020B0604020202020204" pitchFamily="34" charset="0"/>
                <a:cs typeface="Arial" panose="020B0604020202020204" pitchFamily="34" charset="0"/>
              </a:rPr>
              <a:t>Building the Age-Friendly Movement</a:t>
            </a:r>
            <a:endParaRPr lang="en-US" sz="2000" dirty="0">
              <a:solidFill>
                <a:srgbClr val="FFFFFF"/>
              </a:solidFill>
              <a:latin typeface="Arial" panose="020B0604020202020204" pitchFamily="34" charset="0"/>
              <a:cs typeface="Arial" panose="020B0604020202020204" pitchFamily="34" charset="0"/>
            </a:endParaRPr>
          </a:p>
        </p:txBody>
      </p:sp>
      <p:sp>
        <p:nvSpPr>
          <p:cNvPr id="13" name="Rectangle 12"/>
          <p:cNvSpPr/>
          <p:nvPr/>
        </p:nvSpPr>
        <p:spPr>
          <a:xfrm>
            <a:off x="3534721" y="4886303"/>
            <a:ext cx="2071715" cy="831959"/>
          </a:xfrm>
          <a:prstGeom prst="rect">
            <a:avLst/>
          </a:prstGeom>
        </p:spPr>
        <p:txBody>
          <a:bodyPr wrap="square">
            <a:spAutoFit/>
          </a:bodyPr>
          <a:lstStyle/>
          <a:p>
            <a:pPr algn="ctr">
              <a:lnSpc>
                <a:spcPct val="89000"/>
              </a:lnSpc>
            </a:pPr>
            <a:r>
              <a:rPr lang="en-US" dirty="0" smtClean="0">
                <a:solidFill>
                  <a:srgbClr val="FFFFFF"/>
                </a:solidFill>
                <a:latin typeface="Arial" panose="020B0604020202020204" pitchFamily="34" charset="0"/>
                <a:cs typeface="Arial" panose="020B0604020202020204" pitchFamily="34" charset="0"/>
              </a:rPr>
              <a:t>Deepen Capacity-Building for Communities</a:t>
            </a:r>
            <a:endParaRPr lang="en-US" dirty="0">
              <a:solidFill>
                <a:srgbClr val="FFFFFF"/>
              </a:solidFill>
              <a:latin typeface="Arial" panose="020B0604020202020204" pitchFamily="34" charset="0"/>
              <a:cs typeface="Arial" panose="020B0604020202020204" pitchFamily="34" charset="0"/>
            </a:endParaRPr>
          </a:p>
        </p:txBody>
      </p:sp>
      <p:sp>
        <p:nvSpPr>
          <p:cNvPr id="18" name="Rectangle 17"/>
          <p:cNvSpPr/>
          <p:nvPr/>
        </p:nvSpPr>
        <p:spPr>
          <a:xfrm>
            <a:off x="5796690" y="3149712"/>
            <a:ext cx="1582187" cy="1571584"/>
          </a:xfrm>
          <a:prstGeom prst="rect">
            <a:avLst/>
          </a:prstGeom>
        </p:spPr>
        <p:txBody>
          <a:bodyPr wrap="square">
            <a:spAutoFit/>
          </a:bodyPr>
          <a:lstStyle/>
          <a:p>
            <a:pPr algn="ctr">
              <a:lnSpc>
                <a:spcPct val="89000"/>
              </a:lnSpc>
            </a:pPr>
            <a:r>
              <a:rPr lang="en-US" dirty="0" smtClean="0">
                <a:solidFill>
                  <a:srgbClr val="FFFFFF"/>
                </a:solidFill>
                <a:latin typeface="Arial" panose="020B0604020202020204" pitchFamily="34" charset="0"/>
                <a:cs typeface="Arial" panose="020B0604020202020204" pitchFamily="34" charset="0"/>
              </a:rPr>
              <a:t>Embed Access, Equity and Inclusion within the movement</a:t>
            </a:r>
            <a:endParaRPr lang="en-US" dirty="0">
              <a:solidFill>
                <a:srgbClr val="FFFFFF"/>
              </a:solidFill>
              <a:latin typeface="Arial" panose="020B0604020202020204" pitchFamily="34" charset="0"/>
              <a:cs typeface="Arial" panose="020B0604020202020204" pitchFamily="34" charset="0"/>
            </a:endParaRPr>
          </a:p>
        </p:txBody>
      </p:sp>
      <p:sp>
        <p:nvSpPr>
          <p:cNvPr id="51" name="Rectangle 50"/>
          <p:cNvSpPr/>
          <p:nvPr/>
        </p:nvSpPr>
        <p:spPr>
          <a:xfrm>
            <a:off x="7780191" y="4370871"/>
            <a:ext cx="2071715" cy="1325043"/>
          </a:xfrm>
          <a:prstGeom prst="rect">
            <a:avLst/>
          </a:prstGeom>
        </p:spPr>
        <p:txBody>
          <a:bodyPr wrap="square">
            <a:spAutoFit/>
          </a:bodyPr>
          <a:lstStyle/>
          <a:p>
            <a:pPr algn="ctr">
              <a:lnSpc>
                <a:spcPct val="89000"/>
              </a:lnSpc>
            </a:pPr>
            <a:r>
              <a:rPr lang="en-US" dirty="0" smtClean="0">
                <a:solidFill>
                  <a:srgbClr val="FFFFFF"/>
                </a:solidFill>
                <a:latin typeface="Arial" panose="020B0604020202020204" pitchFamily="34" charset="0"/>
                <a:cs typeface="Arial" panose="020B0604020202020204" pitchFamily="34" charset="0"/>
              </a:rPr>
              <a:t>Develop/Promote Policy and Advocacy Platform for Healthy Aging</a:t>
            </a: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03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33333" decel="50000" fill="hold" grpId="0" nodeType="afterEffect">
                                  <p:stCondLst>
                                    <p:cond delay="0"/>
                                  </p:stCondLst>
                                  <p:childTnLst>
                                    <p:animRot by="21600000">
                                      <p:cBhvr>
                                        <p:cTn id="6" dur="6000" fill="hold"/>
                                        <p:tgtEl>
                                          <p:spTgt spid="8"/>
                                        </p:tgtEl>
                                        <p:attrNameLst>
                                          <p:attrName>r</p:attrName>
                                        </p:attrNameLst>
                                      </p:cBhvr>
                                    </p:animRot>
                                  </p:childTnLst>
                                </p:cTn>
                              </p:par>
                              <p:par>
                                <p:cTn id="7" presetID="8" presetClass="emph" presetSubtype="0" accel="33333" decel="50000" fill="hold" grpId="0" nodeType="withEffect">
                                  <p:stCondLst>
                                    <p:cond delay="0"/>
                                  </p:stCondLst>
                                  <p:childTnLst>
                                    <p:animRot by="-27000000">
                                      <p:cBhvr>
                                        <p:cTn id="8" dur="6000" fill="hold"/>
                                        <p:tgtEl>
                                          <p:spTgt spid="10"/>
                                        </p:tgtEl>
                                        <p:attrNameLst>
                                          <p:attrName>r</p:attrName>
                                        </p:attrNameLst>
                                      </p:cBhvr>
                                    </p:animRot>
                                  </p:childTnLst>
                                </p:cTn>
                              </p:par>
                              <p:par>
                                <p:cTn id="9" presetID="8" presetClass="emph" presetSubtype="0" accel="33333" decel="50000" fill="hold" grpId="0" nodeType="withEffect">
                                  <p:stCondLst>
                                    <p:cond delay="0"/>
                                  </p:stCondLst>
                                  <p:childTnLst>
                                    <p:animRot by="21600000">
                                      <p:cBhvr>
                                        <p:cTn id="10" dur="6000" fill="hold"/>
                                        <p:tgtEl>
                                          <p:spTgt spid="9"/>
                                        </p:tgtEl>
                                        <p:attrNameLst>
                                          <p:attrName>r</p:attrName>
                                        </p:attrNameLst>
                                      </p:cBhvr>
                                    </p:animRot>
                                  </p:childTnLst>
                                </p:cTn>
                              </p:par>
                              <p:par>
                                <p:cTn id="11" presetID="8" presetClass="emph" presetSubtype="0" accel="33333" decel="50000" fill="hold" grpId="0" nodeType="withEffect">
                                  <p:stCondLst>
                                    <p:cond delay="0"/>
                                  </p:stCondLst>
                                  <p:childTnLst>
                                    <p:animRot by="-27000000">
                                      <p:cBhvr>
                                        <p:cTn id="12" dur="6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Examples: Age Friendly Berkshires</a:t>
            </a:r>
            <a:endParaRPr lang="en-US" sz="3000" dirty="0">
              <a:solidFill>
                <a:schemeClr val="bg1"/>
              </a:solidFill>
            </a:endParaRPr>
          </a:p>
        </p:txBody>
      </p:sp>
      <p:sp>
        <p:nvSpPr>
          <p:cNvPr id="17" name="Rectangle 16"/>
          <p:cNvSpPr/>
          <p:nvPr/>
        </p:nvSpPr>
        <p:spPr>
          <a:xfrm>
            <a:off x="1890184" y="505074"/>
            <a:ext cx="2893852" cy="654025"/>
          </a:xfrm>
          <a:prstGeom prst="rect">
            <a:avLst/>
          </a:prstGeom>
        </p:spPr>
        <p:txBody>
          <a:bodyPr wrap="square" numCol="1">
            <a:spAutoFit/>
          </a:bodyPr>
          <a:lstStyle/>
          <a:p>
            <a:pPr>
              <a:spcBef>
                <a:spcPts val="300"/>
              </a:spcBef>
            </a:pPr>
            <a:endParaRPr lang="en-US" sz="1600" dirty="0">
              <a:solidFill>
                <a:srgbClr val="595959"/>
              </a:solidFill>
              <a:latin typeface="Arial" panose="020B0604020202020204" pitchFamily="34" charset="0"/>
              <a:cs typeface="Arial" panose="020B0604020202020204" pitchFamily="34" charset="0"/>
            </a:endParaRPr>
          </a:p>
          <a:p>
            <a:pPr>
              <a:spcBef>
                <a:spcPts val="300"/>
              </a:spcBef>
            </a:pPr>
            <a:r>
              <a:rPr lang="en-US" b="1" dirty="0" smtClean="0">
                <a:solidFill>
                  <a:srgbClr val="595959"/>
                </a:solidFill>
                <a:latin typeface="Arial" panose="020B0604020202020204" pitchFamily="34" charset="0"/>
                <a:cs typeface="Arial" panose="020B0604020202020204" pitchFamily="34" charset="0"/>
              </a:rPr>
              <a:t>Berkshire Pulse</a:t>
            </a:r>
            <a:endParaRPr lang="en-US" b="1" dirty="0">
              <a:solidFill>
                <a:srgbClr val="595959"/>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11831" t="29829" r="52957" b="25868"/>
          <a:stretch/>
        </p:blipFill>
        <p:spPr>
          <a:xfrm>
            <a:off x="807264" y="1262130"/>
            <a:ext cx="3976772" cy="266652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srcRect l="13944" t="32706" r="40634" b="16949"/>
          <a:stretch/>
        </p:blipFill>
        <p:spPr>
          <a:xfrm>
            <a:off x="807264" y="4114034"/>
            <a:ext cx="3956504" cy="249282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a:srcRect l="27148" t="30724" r="27958" b="5651"/>
          <a:stretch/>
        </p:blipFill>
        <p:spPr>
          <a:xfrm>
            <a:off x="7160657" y="4114034"/>
            <a:ext cx="4052434" cy="260116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stretch>
            <a:fillRect/>
          </a:stretch>
        </p:blipFill>
        <p:spPr>
          <a:xfrm>
            <a:off x="7160657" y="1262130"/>
            <a:ext cx="4052434" cy="2635434"/>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7109137" y="815341"/>
            <a:ext cx="4340180" cy="338554"/>
          </a:xfrm>
          <a:prstGeom prst="rect">
            <a:avLst/>
          </a:prstGeom>
        </p:spPr>
        <p:txBody>
          <a:bodyPr wrap="square" numCol="1">
            <a:spAutoFit/>
          </a:bodyPr>
          <a:lstStyle/>
          <a:p>
            <a:pPr>
              <a:spcBef>
                <a:spcPts val="300"/>
              </a:spcBef>
            </a:pPr>
            <a:r>
              <a:rPr lang="en-US" sz="1600" b="1" dirty="0" smtClean="0">
                <a:solidFill>
                  <a:srgbClr val="595959"/>
                </a:solidFill>
                <a:latin typeface="Arial" panose="020B0604020202020204" pitchFamily="34" charset="0"/>
                <a:cs typeface="Arial" panose="020B0604020202020204" pitchFamily="34" charset="0"/>
              </a:rPr>
              <a:t>NADTC Transit Pilot/”Bee Seen, Be Safe”</a:t>
            </a:r>
            <a:endParaRPr lang="en-US" sz="1600" b="1"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7391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Examples: We Are Marshfield Project</a:t>
            </a:r>
            <a:endParaRPr lang="en-US" sz="3000" dirty="0">
              <a:solidFill>
                <a:schemeClr val="bg1"/>
              </a:solidFill>
            </a:endParaRPr>
          </a:p>
        </p:txBody>
      </p:sp>
      <p:sp>
        <p:nvSpPr>
          <p:cNvPr id="17" name="Rectangle 16"/>
          <p:cNvSpPr/>
          <p:nvPr/>
        </p:nvSpPr>
        <p:spPr>
          <a:xfrm>
            <a:off x="1864426" y="1010225"/>
            <a:ext cx="9185647" cy="654025"/>
          </a:xfrm>
          <a:prstGeom prst="rect">
            <a:avLst/>
          </a:prstGeom>
        </p:spPr>
        <p:txBody>
          <a:bodyPr wrap="square" numCol="1">
            <a:spAutoFit/>
          </a:bodyPr>
          <a:lstStyle/>
          <a:p>
            <a:pPr>
              <a:spcBef>
                <a:spcPts val="300"/>
              </a:spcBef>
            </a:pPr>
            <a:endParaRPr lang="en-US" sz="1600" dirty="0">
              <a:solidFill>
                <a:srgbClr val="595959"/>
              </a:solidFill>
              <a:latin typeface="Arial" panose="020B0604020202020204" pitchFamily="34" charset="0"/>
              <a:cs typeface="Arial" panose="020B0604020202020204" pitchFamily="34" charset="0"/>
            </a:endParaRPr>
          </a:p>
          <a:p>
            <a:pPr>
              <a:spcBef>
                <a:spcPts val="300"/>
              </a:spcBef>
            </a:pPr>
            <a:endParaRPr lang="en-US" b="1" dirty="0">
              <a:solidFill>
                <a:srgbClr val="595959"/>
              </a:solidFill>
              <a:latin typeface="Arial" panose="020B0604020202020204" pitchFamily="34" charset="0"/>
              <a:cs typeface="Arial" panose="020B0604020202020204" pitchFamily="34" charset="0"/>
            </a:endParaRPr>
          </a:p>
        </p:txBody>
      </p:sp>
      <p:pic>
        <p:nvPicPr>
          <p:cNvPr id="2050" name="Picture 2"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073" y="1337237"/>
            <a:ext cx="609600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755561" y="1314913"/>
            <a:ext cx="3713408" cy="2308324"/>
          </a:xfrm>
          <a:prstGeom prst="rect">
            <a:avLst/>
          </a:prstGeom>
        </p:spPr>
        <p:txBody>
          <a:bodyPr wrap="square">
            <a:spAutoFit/>
          </a:bodyPr>
          <a:lstStyle/>
          <a:p>
            <a:r>
              <a:rPr lang="en-US" dirty="0" smtClean="0">
                <a:solidFill>
                  <a:schemeClr val="tx1">
                    <a:lumMod val="75000"/>
                    <a:lumOff val="25000"/>
                  </a:schemeClr>
                </a:solidFill>
                <a:latin typeface="Arial" panose="020B0604020202020204" pitchFamily="34" charset="0"/>
                <a:cs typeface="Arial" panose="020B0604020202020204" pitchFamily="34" charset="0"/>
              </a:rPr>
              <a:t>Seventh Annual volunteer project involving high school seniors.</a:t>
            </a:r>
          </a:p>
          <a:p>
            <a:endParaRPr lang="en-US" dirty="0" smtClean="0">
              <a:solidFill>
                <a:schemeClr val="tx1">
                  <a:lumMod val="75000"/>
                  <a:lumOff val="25000"/>
                </a:schemeClr>
              </a:solidFill>
              <a:latin typeface="Arial" panose="020B0604020202020204" pitchFamily="34" charset="0"/>
              <a:cs typeface="Arial" panose="020B0604020202020204" pitchFamily="34" charset="0"/>
            </a:endParaRPr>
          </a:p>
          <a:p>
            <a:r>
              <a:rPr lang="en-US" dirty="0" smtClean="0">
                <a:solidFill>
                  <a:schemeClr val="tx1">
                    <a:lumMod val="75000"/>
                    <a:lumOff val="25000"/>
                  </a:schemeClr>
                </a:solidFill>
                <a:latin typeface="Arial" panose="020B0604020202020204" pitchFamily="34" charset="0"/>
                <a:cs typeface="Arial" panose="020B0604020202020204" pitchFamily="34" charset="0"/>
              </a:rPr>
              <a:t>April 2019:</a:t>
            </a:r>
          </a:p>
          <a:p>
            <a:pPr marL="285750" indent="-285750">
              <a:buFont typeface="Arial" panose="020B0604020202020204" pitchFamily="34" charset="0"/>
              <a:buChar char="•"/>
            </a:pPr>
            <a:r>
              <a:rPr lang="en-US" dirty="0" smtClean="0">
                <a:solidFill>
                  <a:schemeClr val="tx1">
                    <a:lumMod val="75000"/>
                    <a:lumOff val="25000"/>
                  </a:schemeClr>
                </a:solidFill>
                <a:latin typeface="Arial" panose="020B0604020202020204" pitchFamily="34" charset="0"/>
                <a:cs typeface="Arial" panose="020B0604020202020204" pitchFamily="34" charset="0"/>
              </a:rPr>
              <a:t>208 </a:t>
            </a:r>
            <a:r>
              <a:rPr lang="en-US" dirty="0">
                <a:solidFill>
                  <a:schemeClr val="tx1">
                    <a:lumMod val="75000"/>
                    <a:lumOff val="25000"/>
                  </a:schemeClr>
                </a:solidFill>
                <a:latin typeface="Arial" panose="020B0604020202020204" pitchFamily="34" charset="0"/>
                <a:cs typeface="Arial" panose="020B0604020202020204" pitchFamily="34" charset="0"/>
              </a:rPr>
              <a:t>students volunteering, </a:t>
            </a:r>
            <a:endParaRPr lang="en-US" dirty="0" smtClean="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schemeClr val="tx1">
                    <a:lumMod val="75000"/>
                    <a:lumOff val="25000"/>
                  </a:schemeClr>
                </a:solidFill>
                <a:latin typeface="Arial" panose="020B0604020202020204" pitchFamily="34" charset="0"/>
                <a:cs typeface="Arial" panose="020B0604020202020204" pitchFamily="34" charset="0"/>
              </a:rPr>
              <a:t>80 </a:t>
            </a:r>
            <a:r>
              <a:rPr lang="en-US" dirty="0">
                <a:solidFill>
                  <a:schemeClr val="tx1">
                    <a:lumMod val="75000"/>
                    <a:lumOff val="25000"/>
                  </a:schemeClr>
                </a:solidFill>
                <a:latin typeface="Arial" panose="020B0604020202020204" pitchFamily="34" charset="0"/>
                <a:cs typeface="Arial" panose="020B0604020202020204" pitchFamily="34" charset="0"/>
              </a:rPr>
              <a:t>parent </a:t>
            </a:r>
            <a:r>
              <a:rPr lang="en-US" dirty="0" smtClean="0">
                <a:solidFill>
                  <a:schemeClr val="tx1">
                    <a:lumMod val="75000"/>
                    <a:lumOff val="25000"/>
                  </a:schemeClr>
                </a:solidFill>
                <a:latin typeface="Arial" panose="020B0604020202020204" pitchFamily="34" charset="0"/>
                <a:cs typeface="Arial" panose="020B0604020202020204" pitchFamily="34" charset="0"/>
              </a:rPr>
              <a:t>chaperones </a:t>
            </a:r>
          </a:p>
          <a:p>
            <a:pPr marL="285750" indent="-285750">
              <a:buFont typeface="Arial" panose="020B0604020202020204" pitchFamily="34" charset="0"/>
              <a:buChar char="•"/>
            </a:pPr>
            <a:r>
              <a:rPr lang="en-US" dirty="0" smtClean="0">
                <a:solidFill>
                  <a:schemeClr val="tx1">
                    <a:lumMod val="75000"/>
                    <a:lumOff val="25000"/>
                  </a:schemeClr>
                </a:solidFill>
                <a:latin typeface="Arial" panose="020B0604020202020204" pitchFamily="34" charset="0"/>
                <a:cs typeface="Arial" panose="020B0604020202020204" pitchFamily="34" charset="0"/>
              </a:rPr>
              <a:t>34 </a:t>
            </a:r>
            <a:r>
              <a:rPr lang="en-US" dirty="0">
                <a:solidFill>
                  <a:schemeClr val="tx1">
                    <a:lumMod val="75000"/>
                    <a:lumOff val="25000"/>
                  </a:schemeClr>
                </a:solidFill>
                <a:latin typeface="Arial" panose="020B0604020202020204" pitchFamily="34" charset="0"/>
                <a:cs typeface="Arial" panose="020B0604020202020204" pitchFamily="34" charset="0"/>
              </a:rPr>
              <a:t>teams of students </a:t>
            </a:r>
            <a:endParaRPr lang="en-US" dirty="0" smtClean="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schemeClr val="tx1">
                    <a:lumMod val="75000"/>
                    <a:lumOff val="25000"/>
                  </a:schemeClr>
                </a:solidFill>
                <a:latin typeface="Arial" panose="020B0604020202020204" pitchFamily="34" charset="0"/>
                <a:cs typeface="Arial" panose="020B0604020202020204" pitchFamily="34" charset="0"/>
              </a:rPr>
              <a:t>42 </a:t>
            </a:r>
            <a:r>
              <a:rPr lang="en-US" dirty="0">
                <a:solidFill>
                  <a:schemeClr val="tx1">
                    <a:lumMod val="75000"/>
                    <a:lumOff val="25000"/>
                  </a:schemeClr>
                </a:solidFill>
                <a:latin typeface="Arial" panose="020B0604020202020204" pitchFamily="34" charset="0"/>
                <a:cs typeface="Arial" panose="020B0604020202020204" pitchFamily="34" charset="0"/>
              </a:rPr>
              <a:t>sites around our town</a:t>
            </a:r>
          </a:p>
        </p:txBody>
      </p:sp>
      <p:pic>
        <p:nvPicPr>
          <p:cNvPr id="2054" name="Picture 6" descr="Image result for marshfield town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766" y="3900236"/>
            <a:ext cx="2047742" cy="204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899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Examples: Swampscott HS, Senior Center</a:t>
            </a:r>
            <a:endParaRPr lang="en-US" sz="3000" dirty="0">
              <a:solidFill>
                <a:schemeClr val="bg1"/>
              </a:solidFill>
            </a:endParaRPr>
          </a:p>
        </p:txBody>
      </p:sp>
      <p:sp>
        <p:nvSpPr>
          <p:cNvPr id="17" name="Rectangle 16"/>
          <p:cNvSpPr/>
          <p:nvPr/>
        </p:nvSpPr>
        <p:spPr>
          <a:xfrm>
            <a:off x="1864426" y="1010225"/>
            <a:ext cx="9185647" cy="654025"/>
          </a:xfrm>
          <a:prstGeom prst="rect">
            <a:avLst/>
          </a:prstGeom>
        </p:spPr>
        <p:txBody>
          <a:bodyPr wrap="square" numCol="1">
            <a:spAutoFit/>
          </a:bodyPr>
          <a:lstStyle/>
          <a:p>
            <a:pPr>
              <a:spcBef>
                <a:spcPts val="300"/>
              </a:spcBef>
            </a:pPr>
            <a:endParaRPr lang="en-US" sz="1600" dirty="0">
              <a:solidFill>
                <a:srgbClr val="595959"/>
              </a:solidFill>
              <a:latin typeface="Arial" panose="020B0604020202020204" pitchFamily="34" charset="0"/>
              <a:cs typeface="Arial" panose="020B0604020202020204" pitchFamily="34" charset="0"/>
            </a:endParaRPr>
          </a:p>
          <a:p>
            <a:pPr>
              <a:spcBef>
                <a:spcPts val="300"/>
              </a:spcBef>
            </a:pPr>
            <a:endParaRPr lang="en-US" b="1" dirty="0">
              <a:solidFill>
                <a:srgbClr val="595959"/>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2430" t="45193" r="32710" b="38554"/>
          <a:stretch/>
        </p:blipFill>
        <p:spPr>
          <a:xfrm>
            <a:off x="1712890" y="1585443"/>
            <a:ext cx="7907628" cy="1056069"/>
          </a:xfrm>
          <a:prstGeom prst="rect">
            <a:avLst/>
          </a:prstGeom>
        </p:spPr>
      </p:pic>
      <p:pic>
        <p:nvPicPr>
          <p:cNvPr id="3074" name="Picture 2" descr="Image result for citylab"/>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611" b="24836"/>
          <a:stretch/>
        </p:blipFill>
        <p:spPr bwMode="auto">
          <a:xfrm>
            <a:off x="4428872" y="872635"/>
            <a:ext cx="2475664" cy="6310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440434" y="2723255"/>
            <a:ext cx="5020985" cy="3765738"/>
          </a:xfrm>
          <a:prstGeom prst="rect">
            <a:avLst/>
          </a:prstGeom>
        </p:spPr>
      </p:pic>
    </p:spTree>
    <p:extLst>
      <p:ext uri="{BB962C8B-B14F-4D97-AF65-F5344CB8AC3E}">
        <p14:creationId xmlns:p14="http://schemas.microsoft.com/office/powerpoint/2010/main" val="1485124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Examples: Leominster Dementia Awareness Park</a:t>
            </a:r>
            <a:endParaRPr lang="en-US" sz="3000" dirty="0">
              <a:solidFill>
                <a:schemeClr val="bg1"/>
              </a:solidFill>
            </a:endParaRPr>
          </a:p>
        </p:txBody>
      </p:sp>
      <p:sp>
        <p:nvSpPr>
          <p:cNvPr id="17" name="Rectangle 16"/>
          <p:cNvSpPr/>
          <p:nvPr/>
        </p:nvSpPr>
        <p:spPr>
          <a:xfrm>
            <a:off x="1864426" y="1010225"/>
            <a:ext cx="9185647" cy="654025"/>
          </a:xfrm>
          <a:prstGeom prst="rect">
            <a:avLst/>
          </a:prstGeom>
        </p:spPr>
        <p:txBody>
          <a:bodyPr wrap="square" numCol="1">
            <a:spAutoFit/>
          </a:bodyPr>
          <a:lstStyle/>
          <a:p>
            <a:pPr>
              <a:spcBef>
                <a:spcPts val="300"/>
              </a:spcBef>
            </a:pPr>
            <a:endParaRPr lang="en-US" sz="1600" dirty="0">
              <a:solidFill>
                <a:srgbClr val="595959"/>
              </a:solidFill>
              <a:latin typeface="Arial" panose="020B0604020202020204" pitchFamily="34" charset="0"/>
              <a:cs typeface="Arial" panose="020B0604020202020204" pitchFamily="34" charset="0"/>
            </a:endParaRPr>
          </a:p>
          <a:p>
            <a:pPr>
              <a:spcBef>
                <a:spcPts val="300"/>
              </a:spcBef>
            </a:pPr>
            <a:endParaRPr lang="en-US" b="1" dirty="0">
              <a:solidFill>
                <a:srgbClr val="595959"/>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srcRect l="13917" t="39842" r="38311" b="7633"/>
          <a:stretch/>
        </p:blipFill>
        <p:spPr>
          <a:xfrm>
            <a:off x="6276240" y="1792104"/>
            <a:ext cx="5553571" cy="364128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l="17500" t="14155" r="18478" b="8546"/>
          <a:stretch/>
        </p:blipFill>
        <p:spPr>
          <a:xfrm>
            <a:off x="121769" y="1792104"/>
            <a:ext cx="5658888" cy="3641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12257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Examples: </a:t>
            </a:r>
            <a:r>
              <a:rPr lang="en-US" sz="3000" dirty="0" smtClean="0">
                <a:solidFill>
                  <a:schemeClr val="bg1"/>
                </a:solidFill>
              </a:rPr>
              <a:t>Fitchburg </a:t>
            </a:r>
            <a:r>
              <a:rPr lang="en-US" sz="3000" dirty="0" err="1" smtClean="0">
                <a:solidFill>
                  <a:schemeClr val="bg1"/>
                </a:solidFill>
              </a:rPr>
              <a:t>Placemaking</a:t>
            </a:r>
            <a:r>
              <a:rPr lang="en-US" sz="3000" dirty="0" smtClean="0">
                <a:solidFill>
                  <a:schemeClr val="bg1"/>
                </a:solidFill>
              </a:rPr>
              <a:t> Project </a:t>
            </a:r>
            <a:endParaRPr lang="en-US" sz="3000" dirty="0">
              <a:solidFill>
                <a:schemeClr val="bg1"/>
              </a:solidFill>
            </a:endParaRPr>
          </a:p>
        </p:txBody>
      </p:sp>
      <p:pic>
        <p:nvPicPr>
          <p:cNvPr id="1026" name="Picture 2" descr="plaza triang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252" y="1010224"/>
            <a:ext cx="5387580" cy="4038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a:srcRect l="51549" t="24184" r="5353" b="15759"/>
          <a:stretch/>
        </p:blipFill>
        <p:spPr>
          <a:xfrm>
            <a:off x="6291265" y="2253803"/>
            <a:ext cx="5480024" cy="4069724"/>
          </a:xfrm>
          <a:prstGeom prst="rect">
            <a:avLst/>
          </a:prstGeom>
          <a:ln>
            <a:noFill/>
          </a:ln>
          <a:effectLst>
            <a:outerShdw blurRad="292100" dist="139700" dir="2700000" algn="tl" rotWithShape="0">
              <a:srgbClr val="333333">
                <a:alpha val="65000"/>
              </a:srgbClr>
            </a:outerShdw>
          </a:effectLst>
        </p:spPr>
      </p:pic>
      <p:pic>
        <p:nvPicPr>
          <p:cNvPr id="1028" name="Picture 4" descr="Image result for team better b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1206" y="5048517"/>
            <a:ext cx="2081672" cy="166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110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Age- and Dementia Friendly Best Practices</a:t>
            </a:r>
            <a:endParaRPr lang="en-US" sz="3000" dirty="0">
              <a:solidFill>
                <a:schemeClr val="bg1"/>
              </a:solidFill>
            </a:endParaRPr>
          </a:p>
        </p:txBody>
      </p:sp>
      <p:sp>
        <p:nvSpPr>
          <p:cNvPr id="17" name="Rectangle 16"/>
          <p:cNvSpPr/>
          <p:nvPr/>
        </p:nvSpPr>
        <p:spPr>
          <a:xfrm>
            <a:off x="1864426" y="1010225"/>
            <a:ext cx="9185647" cy="654025"/>
          </a:xfrm>
          <a:prstGeom prst="rect">
            <a:avLst/>
          </a:prstGeom>
        </p:spPr>
        <p:txBody>
          <a:bodyPr wrap="square" numCol="1">
            <a:spAutoFit/>
          </a:bodyPr>
          <a:lstStyle/>
          <a:p>
            <a:pPr>
              <a:spcBef>
                <a:spcPts val="300"/>
              </a:spcBef>
            </a:pPr>
            <a:endParaRPr lang="en-US" sz="1600" dirty="0">
              <a:solidFill>
                <a:srgbClr val="595959"/>
              </a:solidFill>
              <a:latin typeface="Arial" panose="020B0604020202020204" pitchFamily="34" charset="0"/>
              <a:cs typeface="Arial" panose="020B0604020202020204" pitchFamily="34" charset="0"/>
            </a:endParaRPr>
          </a:p>
          <a:p>
            <a:pPr>
              <a:spcBef>
                <a:spcPts val="300"/>
              </a:spcBef>
            </a:pPr>
            <a:endParaRPr lang="en-US" b="1" dirty="0">
              <a:solidFill>
                <a:srgbClr val="595959"/>
              </a:solidFill>
              <a:latin typeface="Arial" panose="020B0604020202020204" pitchFamily="34" charset="0"/>
              <a:cs typeface="Arial" panose="020B0604020202020204" pitchFamily="34" charset="0"/>
            </a:endParaRPr>
          </a:p>
        </p:txBody>
      </p:sp>
      <p:pic>
        <p:nvPicPr>
          <p:cNvPr id="8" name="Picture 2" descr="Community Compact Cabi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39" y="1175342"/>
            <a:ext cx="3594123" cy="22346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l="25122" t="28594" r="35538" b="54690"/>
          <a:stretch/>
        </p:blipFill>
        <p:spPr>
          <a:xfrm>
            <a:off x="355912" y="4294972"/>
            <a:ext cx="4660876" cy="1077742"/>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5"/>
          <a:srcRect l="2263" t="22521" r="34779" b="34155"/>
          <a:stretch/>
        </p:blipFill>
        <p:spPr>
          <a:xfrm>
            <a:off x="5458549" y="1175342"/>
            <a:ext cx="6293572" cy="230810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6"/>
          <a:srcRect l="23345" t="26561" r="26162" b="29634"/>
          <a:stretch/>
        </p:blipFill>
        <p:spPr>
          <a:xfrm>
            <a:off x="5458548" y="3648560"/>
            <a:ext cx="6293573" cy="28462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22384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Examples: #</a:t>
            </a:r>
            <a:r>
              <a:rPr lang="en-US" sz="3000" dirty="0" err="1" smtClean="0">
                <a:solidFill>
                  <a:schemeClr val="bg1"/>
                </a:solidFill>
              </a:rPr>
              <a:t>AgeStrong</a:t>
            </a:r>
            <a:endParaRPr lang="en-US" sz="3000" dirty="0">
              <a:solidFill>
                <a:schemeClr val="bg1"/>
              </a:solidFill>
            </a:endParaRPr>
          </a:p>
        </p:txBody>
      </p:sp>
      <p:pic>
        <p:nvPicPr>
          <p:cNvPr id="6" name="Picture 5"/>
          <p:cNvPicPr>
            <a:picLocks noChangeAspect="1"/>
          </p:cNvPicPr>
          <p:nvPr/>
        </p:nvPicPr>
        <p:blipFill rotWithShape="1">
          <a:blip r:embed="rId3"/>
          <a:srcRect l="22289" t="22400" r="21831" b="37166"/>
          <a:stretch/>
        </p:blipFill>
        <p:spPr>
          <a:xfrm>
            <a:off x="2235268" y="875762"/>
            <a:ext cx="7721464" cy="297765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25352" t="22201" r="25106" b="42122"/>
          <a:stretch/>
        </p:blipFill>
        <p:spPr>
          <a:xfrm>
            <a:off x="121769" y="4255927"/>
            <a:ext cx="5588586" cy="214487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srcRect l="22804" t="22911" r="23281" b="37458"/>
          <a:stretch/>
        </p:blipFill>
        <p:spPr>
          <a:xfrm>
            <a:off x="6315705" y="4255927"/>
            <a:ext cx="5481344" cy="21448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5390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Discussion:</a:t>
            </a:r>
            <a:endParaRPr lang="en-US" sz="3000" dirty="0">
              <a:solidFill>
                <a:schemeClr val="bg1"/>
              </a:solidFill>
            </a:endParaRPr>
          </a:p>
        </p:txBody>
      </p:sp>
      <p:sp>
        <p:nvSpPr>
          <p:cNvPr id="9" name="Rectangle 8"/>
          <p:cNvSpPr/>
          <p:nvPr/>
        </p:nvSpPr>
        <p:spPr>
          <a:xfrm>
            <a:off x="953037" y="964723"/>
            <a:ext cx="5542208" cy="646331"/>
          </a:xfrm>
          <a:prstGeom prst="rect">
            <a:avLst/>
          </a:prstGeom>
        </p:spPr>
        <p:txBody>
          <a:bodyPr wrap="square">
            <a:spAutoFit/>
          </a:bodyPr>
          <a:lstStyle/>
          <a:p>
            <a:r>
              <a:rPr lang="en-US" dirty="0" smtClean="0">
                <a:solidFill>
                  <a:schemeClr val="accent1"/>
                </a:solidFill>
                <a:latin typeface="Arial" panose="020B0604020202020204" pitchFamily="34" charset="0"/>
                <a:cs typeface="Arial" panose="020B0604020202020204" pitchFamily="34" charset="0"/>
              </a:rPr>
              <a:t>Creating an Age- and Dementia Friendly Region:</a:t>
            </a:r>
          </a:p>
          <a:p>
            <a:pPr marL="285750" indent="-285750">
              <a:buFont typeface="Arial" panose="020B0604020202020204" pitchFamily="34" charset="0"/>
              <a:buChar char="•"/>
            </a:pPr>
            <a:r>
              <a:rPr lang="en-US" dirty="0" smtClean="0">
                <a:solidFill>
                  <a:schemeClr val="tx1">
                    <a:lumMod val="75000"/>
                    <a:lumOff val="25000"/>
                  </a:schemeClr>
                </a:solidFill>
                <a:latin typeface="Arial" panose="020B0604020202020204" pitchFamily="34" charset="0"/>
                <a:cs typeface="Arial" panose="020B0604020202020204" pitchFamily="34" charset="0"/>
              </a:rPr>
              <a:t>At your table:</a:t>
            </a:r>
          </a:p>
        </p:txBody>
      </p:sp>
      <p:sp>
        <p:nvSpPr>
          <p:cNvPr id="2" name="Oval 1"/>
          <p:cNvSpPr/>
          <p:nvPr/>
        </p:nvSpPr>
        <p:spPr>
          <a:xfrm>
            <a:off x="553791" y="1813775"/>
            <a:ext cx="399246" cy="360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0" name="Oval 9"/>
          <p:cNvSpPr/>
          <p:nvPr/>
        </p:nvSpPr>
        <p:spPr>
          <a:xfrm>
            <a:off x="558084" y="2404608"/>
            <a:ext cx="399246" cy="360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endParaRPr lang="en-US" dirty="0"/>
          </a:p>
        </p:txBody>
      </p:sp>
      <p:sp>
        <p:nvSpPr>
          <p:cNvPr id="11" name="Oval 10"/>
          <p:cNvSpPr/>
          <p:nvPr/>
        </p:nvSpPr>
        <p:spPr>
          <a:xfrm>
            <a:off x="553791" y="2999753"/>
            <a:ext cx="399246" cy="360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endParaRPr lang="en-US" dirty="0"/>
          </a:p>
        </p:txBody>
      </p:sp>
      <p:sp>
        <p:nvSpPr>
          <p:cNvPr id="12" name="Oval 11"/>
          <p:cNvSpPr/>
          <p:nvPr/>
        </p:nvSpPr>
        <p:spPr>
          <a:xfrm>
            <a:off x="553791" y="3601054"/>
            <a:ext cx="399246" cy="360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endParaRPr lang="en-US" dirty="0"/>
          </a:p>
        </p:txBody>
      </p:sp>
      <p:sp>
        <p:nvSpPr>
          <p:cNvPr id="13" name="Rectangle 12"/>
          <p:cNvSpPr/>
          <p:nvPr/>
        </p:nvSpPr>
        <p:spPr>
          <a:xfrm>
            <a:off x="1066801" y="1787775"/>
            <a:ext cx="5542208" cy="369332"/>
          </a:xfrm>
          <a:prstGeom prst="rect">
            <a:avLst/>
          </a:prstGeom>
        </p:spPr>
        <p:txBody>
          <a:bodyPr wrap="square">
            <a:spAutoFit/>
          </a:bodyPr>
          <a:lstStyle/>
          <a:p>
            <a:r>
              <a:rPr lang="en-US" dirty="0" smtClean="0">
                <a:solidFill>
                  <a:schemeClr val="tx1">
                    <a:lumMod val="75000"/>
                    <a:lumOff val="25000"/>
                  </a:schemeClr>
                </a:solidFill>
                <a:latin typeface="Arial" panose="020B0604020202020204" pitchFamily="34" charset="0"/>
                <a:cs typeface="Arial" panose="020B0604020202020204" pitchFamily="34" charset="0"/>
              </a:rPr>
              <a:t>Introduce yourself!</a:t>
            </a:r>
          </a:p>
        </p:txBody>
      </p:sp>
      <p:sp>
        <p:nvSpPr>
          <p:cNvPr id="17" name="Rectangle 16"/>
          <p:cNvSpPr/>
          <p:nvPr/>
        </p:nvSpPr>
        <p:spPr>
          <a:xfrm>
            <a:off x="1066801" y="2395884"/>
            <a:ext cx="7793864" cy="369332"/>
          </a:xfrm>
          <a:prstGeom prst="rect">
            <a:avLst/>
          </a:prstGeom>
        </p:spPr>
        <p:txBody>
          <a:bodyPr wrap="square">
            <a:spAutoFit/>
          </a:bodyPr>
          <a:lstStyle/>
          <a:p>
            <a:r>
              <a:rPr lang="en-US" dirty="0" smtClean="0">
                <a:solidFill>
                  <a:schemeClr val="tx1">
                    <a:lumMod val="75000"/>
                    <a:lumOff val="25000"/>
                  </a:schemeClr>
                </a:solidFill>
                <a:latin typeface="Arial" panose="020B0604020202020204" pitchFamily="34" charset="0"/>
                <a:cs typeface="Arial" panose="020B0604020202020204" pitchFamily="34" charset="0"/>
              </a:rPr>
              <a:t>Talk about how your work/studies/volunteering supports healthy aging?</a:t>
            </a:r>
          </a:p>
        </p:txBody>
      </p:sp>
      <p:sp>
        <p:nvSpPr>
          <p:cNvPr id="18" name="Rectangle 17"/>
          <p:cNvSpPr/>
          <p:nvPr/>
        </p:nvSpPr>
        <p:spPr>
          <a:xfrm>
            <a:off x="1066801" y="3009809"/>
            <a:ext cx="7793864" cy="369332"/>
          </a:xfrm>
          <a:prstGeom prst="rect">
            <a:avLst/>
          </a:prstGeom>
        </p:spPr>
        <p:txBody>
          <a:bodyPr wrap="square">
            <a:spAutoFit/>
          </a:bodyPr>
          <a:lstStyle/>
          <a:p>
            <a:r>
              <a:rPr lang="en-US" dirty="0" smtClean="0">
                <a:solidFill>
                  <a:schemeClr val="tx1">
                    <a:lumMod val="75000"/>
                    <a:lumOff val="25000"/>
                  </a:schemeClr>
                </a:solidFill>
                <a:latin typeface="Arial" panose="020B0604020202020204" pitchFamily="34" charset="0"/>
                <a:cs typeface="Arial" panose="020B0604020202020204" pitchFamily="34" charset="0"/>
              </a:rPr>
              <a:t>What are barriers to healthy aging in your community and the region?</a:t>
            </a:r>
          </a:p>
        </p:txBody>
      </p:sp>
      <p:sp>
        <p:nvSpPr>
          <p:cNvPr id="19" name="Rectangle 18"/>
          <p:cNvSpPr/>
          <p:nvPr/>
        </p:nvSpPr>
        <p:spPr>
          <a:xfrm>
            <a:off x="1066801" y="3615226"/>
            <a:ext cx="9068872" cy="1200329"/>
          </a:xfrm>
          <a:prstGeom prst="rect">
            <a:avLst/>
          </a:prstGeom>
        </p:spPr>
        <p:txBody>
          <a:bodyPr wrap="square">
            <a:spAutoFit/>
          </a:bodyPr>
          <a:lstStyle/>
          <a:p>
            <a:r>
              <a:rPr lang="en-US" dirty="0" smtClean="0">
                <a:solidFill>
                  <a:schemeClr val="tx1">
                    <a:lumMod val="75000"/>
                    <a:lumOff val="25000"/>
                  </a:schemeClr>
                </a:solidFill>
                <a:latin typeface="Arial" panose="020B0604020202020204" pitchFamily="34" charset="0"/>
                <a:cs typeface="Arial" panose="020B0604020202020204" pitchFamily="34" charset="0"/>
              </a:rPr>
              <a:t>Is your group interested in co-leading/participating in an Age-and Dementia Friendly initiative?</a:t>
            </a:r>
          </a:p>
          <a:p>
            <a:endParaRPr lang="en-US" dirty="0">
              <a:solidFill>
                <a:schemeClr val="tx1">
                  <a:lumMod val="75000"/>
                  <a:lumOff val="25000"/>
                </a:schemeClr>
              </a:solidFill>
              <a:latin typeface="Arial" panose="020B0604020202020204" pitchFamily="34" charset="0"/>
              <a:cs typeface="Arial" panose="020B0604020202020204" pitchFamily="34" charset="0"/>
            </a:endParaRPr>
          </a:p>
          <a:p>
            <a:r>
              <a:rPr lang="en-US" dirty="0" smtClean="0">
                <a:solidFill>
                  <a:schemeClr val="tx1">
                    <a:lumMod val="75000"/>
                    <a:lumOff val="25000"/>
                  </a:schemeClr>
                </a:solidFill>
                <a:latin typeface="Arial" panose="020B0604020202020204" pitchFamily="34" charset="0"/>
                <a:cs typeface="Arial" panose="020B0604020202020204" pitchFamily="34" charset="0"/>
              </a:rPr>
              <a:t>Who else should be invited to such a group?</a:t>
            </a:r>
          </a:p>
        </p:txBody>
      </p:sp>
      <p:sp>
        <p:nvSpPr>
          <p:cNvPr id="20" name="Oval 19"/>
          <p:cNvSpPr/>
          <p:nvPr/>
        </p:nvSpPr>
        <p:spPr>
          <a:xfrm>
            <a:off x="553791" y="4437037"/>
            <a:ext cx="399246" cy="360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Tree>
    <p:extLst>
      <p:ext uri="{BB962C8B-B14F-4D97-AF65-F5344CB8AC3E}">
        <p14:creationId xmlns:p14="http://schemas.microsoft.com/office/powerpoint/2010/main" val="3736619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26200" y="774516"/>
            <a:ext cx="7803411" cy="773843"/>
          </a:xfrm>
          <a:prstGeom prst="rect">
            <a:avLst/>
          </a:prstGeom>
        </p:spPr>
        <p:txBody>
          <a:bodyPr anchor="ctr"/>
          <a:lstStyle>
            <a:lvl1pPr algn="l" defTabSz="457200" rtl="0" eaLnBrk="1" latinLnBrk="0" hangingPunct="1">
              <a:spcBef>
                <a:spcPct val="0"/>
              </a:spcBef>
              <a:buNone/>
              <a:defRPr sz="3000" kern="1200">
                <a:solidFill>
                  <a:srgbClr val="005AAA"/>
                </a:solidFill>
                <a:latin typeface="+mj-lt"/>
                <a:ea typeface="+mj-ea"/>
                <a:cs typeface="+mj-cs"/>
              </a:defRPr>
            </a:lvl1pPr>
          </a:lstStyle>
          <a:p>
            <a:r>
              <a:rPr lang="en-US" b="1" dirty="0" smtClean="0">
                <a:latin typeface="Arial" panose="020B0604020202020204" pitchFamily="34" charset="0"/>
                <a:cs typeface="Arial" panose="020B0604020202020204" pitchFamily="34" charset="0"/>
              </a:rPr>
              <a:t>Thank You!</a:t>
            </a:r>
            <a:endParaRPr lang="en-US" b="1" dirty="0">
              <a:latin typeface="Arial" panose="020B0604020202020204" pitchFamily="34" charset="0"/>
              <a:cs typeface="Arial" panose="020B0604020202020204" pitchFamily="34" charset="0"/>
            </a:endParaRPr>
          </a:p>
        </p:txBody>
      </p:sp>
      <p:sp>
        <p:nvSpPr>
          <p:cNvPr id="6" name="Rectangle 5"/>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0355800" y="65983"/>
            <a:ext cx="1663437" cy="495832"/>
          </a:xfrm>
          <a:prstGeom prst="rect">
            <a:avLst/>
          </a:prstGeom>
        </p:spPr>
      </p:pic>
      <p:pic>
        <p:nvPicPr>
          <p:cNvPr id="9" name="Picture 2" descr="Image result for tufts health plan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46" y="3880967"/>
            <a:ext cx="2132731" cy="836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mage result for elder services of merrimack val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3383" y="5597044"/>
            <a:ext cx="4268817" cy="7908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a:blip r:embed="rId5" cstate="print">
            <a:extLst>
              <a:ext uri="{28A0092B-C50C-407E-A947-70E740481C1C}">
                <a14:useLocalDpi xmlns:a14="http://schemas.microsoft.com/office/drawing/2010/main" val="0"/>
              </a:ext>
            </a:extLst>
          </a:blip>
          <a:stretch>
            <a:fillRect/>
          </a:stretch>
        </p:blipFill>
        <p:spPr>
          <a:xfrm>
            <a:off x="8680362" y="3749500"/>
            <a:ext cx="2584430" cy="125639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0165" y="3592777"/>
            <a:ext cx="1323456" cy="1413116"/>
          </a:xfrm>
          <a:prstGeom prst="rect">
            <a:avLst/>
          </a:prstGeom>
        </p:spPr>
      </p:pic>
      <p:sp>
        <p:nvSpPr>
          <p:cNvPr id="2" name="Rectangle 1"/>
          <p:cNvSpPr/>
          <p:nvPr/>
        </p:nvSpPr>
        <p:spPr>
          <a:xfrm>
            <a:off x="2126200" y="2039824"/>
            <a:ext cx="6096000" cy="961802"/>
          </a:xfrm>
          <a:prstGeom prst="rect">
            <a:avLst/>
          </a:prstGeom>
        </p:spPr>
        <p:txBody>
          <a:bodyPr>
            <a:spAutoFit/>
          </a:bodyPr>
          <a:lstStyle/>
          <a:p>
            <a:pPr marL="285750" indent="-285750">
              <a:spcBef>
                <a:spcPts val="300"/>
              </a:spcBef>
              <a:buFont typeface="Arial" panose="020B0604020202020204" pitchFamily="34" charset="0"/>
              <a:buChar char="•"/>
            </a:pPr>
            <a:r>
              <a:rPr lang="en-US" b="1" dirty="0">
                <a:solidFill>
                  <a:srgbClr val="595959"/>
                </a:solidFill>
                <a:latin typeface="Arial" panose="020B0604020202020204" pitchFamily="34" charset="0"/>
                <a:cs typeface="Arial" panose="020B0604020202020204" pitchFamily="34" charset="0"/>
              </a:rPr>
              <a:t>James Fuccione: </a:t>
            </a:r>
            <a:r>
              <a:rPr lang="en-US" b="1" dirty="0">
                <a:solidFill>
                  <a:srgbClr val="595959"/>
                </a:solidFill>
                <a:latin typeface="Arial" panose="020B0604020202020204" pitchFamily="34" charset="0"/>
                <a:cs typeface="Arial" panose="020B0604020202020204" pitchFamily="34" charset="0"/>
                <a:hlinkClick r:id="rId7"/>
              </a:rPr>
              <a:t>James.Fuccione@mahealthyaging.org</a:t>
            </a:r>
            <a:r>
              <a:rPr lang="en-US" b="1" dirty="0">
                <a:solidFill>
                  <a:srgbClr val="595959"/>
                </a:solidFill>
                <a:latin typeface="Arial" panose="020B0604020202020204" pitchFamily="34" charset="0"/>
                <a:cs typeface="Arial" panose="020B0604020202020204" pitchFamily="34" charset="0"/>
              </a:rPr>
              <a:t> </a:t>
            </a:r>
          </a:p>
          <a:p>
            <a:pPr marL="742950" lvl="1" indent="-285750">
              <a:spcBef>
                <a:spcPts val="300"/>
              </a:spcBef>
              <a:buFont typeface="Arial" panose="020B0604020202020204" pitchFamily="34" charset="0"/>
              <a:buChar char="•"/>
            </a:pPr>
            <a:r>
              <a:rPr lang="en-US" b="1" dirty="0">
                <a:solidFill>
                  <a:srgbClr val="595959"/>
                </a:solidFill>
                <a:latin typeface="Arial" panose="020B0604020202020204" pitchFamily="34" charset="0"/>
                <a:cs typeface="Arial" panose="020B0604020202020204" pitchFamily="34" charset="0"/>
              </a:rPr>
              <a:t>617-717-9493</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3203" y="3593292"/>
            <a:ext cx="1577524" cy="1568808"/>
          </a:xfrm>
          <a:prstGeom prst="rect">
            <a:avLst/>
          </a:prstGeom>
        </p:spPr>
      </p:pic>
    </p:spTree>
    <p:extLst>
      <p:ext uri="{BB962C8B-B14F-4D97-AF65-F5344CB8AC3E}">
        <p14:creationId xmlns:p14="http://schemas.microsoft.com/office/powerpoint/2010/main" val="1567202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Defining Age-Friendly</a:t>
            </a:r>
            <a:endParaRPr lang="en-US" sz="3000" dirty="0">
              <a:solidFill>
                <a:schemeClr val="bg1"/>
              </a:solidFill>
            </a:endParaRPr>
          </a:p>
        </p:txBody>
      </p:sp>
      <p:sp>
        <p:nvSpPr>
          <p:cNvPr id="5" name="Rectangle 4"/>
          <p:cNvSpPr/>
          <p:nvPr/>
        </p:nvSpPr>
        <p:spPr>
          <a:xfrm>
            <a:off x="888644" y="2532623"/>
            <a:ext cx="9929610" cy="3416320"/>
          </a:xfrm>
          <a:prstGeom prst="rect">
            <a:avLst/>
          </a:prstGeom>
        </p:spPr>
        <p:txBody>
          <a:bodyPr wrap="square">
            <a:spAutoFit/>
          </a:bodyPr>
          <a:lstStyle/>
          <a:p>
            <a:r>
              <a:rPr lang="en-US" dirty="0">
                <a:solidFill>
                  <a:srgbClr val="333333"/>
                </a:solidFill>
                <a:latin typeface="Helvetica" panose="020B0604020202020204" pitchFamily="34" charset="0"/>
              </a:rPr>
              <a:t>Age-friendly environments foster health and well-being and the participation of people as they age. </a:t>
            </a:r>
            <a:r>
              <a:rPr lang="en-US" b="1" dirty="0">
                <a:solidFill>
                  <a:srgbClr val="333333"/>
                </a:solidFill>
                <a:latin typeface="Helvetica" panose="020B0604020202020204" pitchFamily="34" charset="0"/>
              </a:rPr>
              <a:t>They are accessible, </a:t>
            </a:r>
            <a:r>
              <a:rPr lang="en-US" b="1" dirty="0" smtClean="0">
                <a:solidFill>
                  <a:srgbClr val="333333"/>
                </a:solidFill>
                <a:latin typeface="Helvetica" panose="020B0604020202020204" pitchFamily="34" charset="0"/>
              </a:rPr>
              <a:t>equitable, </a:t>
            </a:r>
            <a:r>
              <a:rPr lang="en-US" b="1" dirty="0">
                <a:solidFill>
                  <a:srgbClr val="333333"/>
                </a:solidFill>
                <a:latin typeface="Helvetica" panose="020B0604020202020204" pitchFamily="34" charset="0"/>
              </a:rPr>
              <a:t>inclusive, safe and secure, and supportive</a:t>
            </a:r>
            <a:r>
              <a:rPr lang="en-US" b="1" dirty="0" smtClean="0">
                <a:solidFill>
                  <a:srgbClr val="333333"/>
                </a:solidFill>
                <a:latin typeface="Helvetica" panose="020B0604020202020204" pitchFamily="34" charset="0"/>
              </a:rPr>
              <a:t>.</a:t>
            </a:r>
          </a:p>
          <a:p>
            <a:endParaRPr lang="en-US" dirty="0">
              <a:solidFill>
                <a:srgbClr val="333333"/>
              </a:solidFill>
              <a:latin typeface="Helvetica" panose="020B0604020202020204" pitchFamily="34" charset="0"/>
            </a:endParaRPr>
          </a:p>
          <a:p>
            <a:r>
              <a:rPr lang="en-US" dirty="0">
                <a:solidFill>
                  <a:srgbClr val="333333"/>
                </a:solidFill>
                <a:latin typeface="Helvetica" panose="020B0604020202020204" pitchFamily="34" charset="0"/>
              </a:rPr>
              <a:t>Without age-friendly environments, health for all cannot be achieved</a:t>
            </a:r>
            <a:r>
              <a:rPr lang="en-US" dirty="0" smtClean="0">
                <a:solidFill>
                  <a:srgbClr val="333333"/>
                </a:solidFill>
                <a:latin typeface="Helvetica" panose="020B0604020202020204" pitchFamily="34" charset="0"/>
              </a:rPr>
              <a:t>.</a:t>
            </a:r>
          </a:p>
          <a:p>
            <a:endParaRPr lang="en-US" dirty="0">
              <a:solidFill>
                <a:srgbClr val="333333"/>
              </a:solidFill>
              <a:latin typeface="Helvetica" panose="020B0604020202020204" pitchFamily="34" charset="0"/>
            </a:endParaRPr>
          </a:p>
          <a:p>
            <a:r>
              <a:rPr lang="en-US" dirty="0">
                <a:solidFill>
                  <a:srgbClr val="333333"/>
                </a:solidFill>
                <a:latin typeface="Helvetica" panose="020B0604020202020204" pitchFamily="34" charset="0"/>
              </a:rPr>
              <a:t>Creating barrier-free and affordable housing, accessible public spaces, and transportation enable people to stay independent and participate in community life. </a:t>
            </a:r>
            <a:endParaRPr lang="en-US" dirty="0" smtClean="0">
              <a:solidFill>
                <a:srgbClr val="333333"/>
              </a:solidFill>
              <a:latin typeface="Helvetica" panose="020B0604020202020204" pitchFamily="34" charset="0"/>
            </a:endParaRPr>
          </a:p>
          <a:p>
            <a:endParaRPr lang="en-US" dirty="0">
              <a:solidFill>
                <a:srgbClr val="333333"/>
              </a:solidFill>
              <a:latin typeface="Helvetica" panose="020B0604020202020204" pitchFamily="34" charset="0"/>
            </a:endParaRPr>
          </a:p>
          <a:p>
            <a:r>
              <a:rPr lang="en-US" b="1" dirty="0">
                <a:solidFill>
                  <a:srgbClr val="333333"/>
                </a:solidFill>
                <a:latin typeface="Helvetica" panose="020B0604020202020204" pitchFamily="34" charset="0"/>
              </a:rPr>
              <a:t>Older people play a crucial role in their communities</a:t>
            </a:r>
            <a:r>
              <a:rPr lang="en-US" dirty="0">
                <a:solidFill>
                  <a:srgbClr val="333333"/>
                </a:solidFill>
                <a:latin typeface="Helvetica" panose="020B0604020202020204" pitchFamily="34" charset="0"/>
              </a:rPr>
              <a:t> – they engage in paid or volunteering work, transmit experience and knowledge, and help their families with caring responsibilities</a:t>
            </a:r>
            <a:r>
              <a:rPr lang="en-US" dirty="0" smtClean="0">
                <a:solidFill>
                  <a:srgbClr val="333333"/>
                </a:solidFill>
                <a:latin typeface="Helvetica" panose="020B0604020202020204" pitchFamily="34" charset="0"/>
              </a:rPr>
              <a:t>.</a:t>
            </a:r>
          </a:p>
          <a:p>
            <a:r>
              <a:rPr lang="en-US" dirty="0" smtClean="0">
                <a:solidFill>
                  <a:srgbClr val="333333"/>
                </a:solidFill>
                <a:latin typeface="Helvetica" panose="020B0604020202020204" pitchFamily="34" charset="0"/>
              </a:rPr>
              <a:t> </a:t>
            </a:r>
          </a:p>
          <a:p>
            <a:r>
              <a:rPr lang="en-US" dirty="0" smtClean="0">
                <a:solidFill>
                  <a:srgbClr val="333333"/>
                </a:solidFill>
                <a:latin typeface="Helvetica" panose="020B0604020202020204" pitchFamily="34" charset="0"/>
              </a:rPr>
              <a:t>…These </a:t>
            </a:r>
            <a:r>
              <a:rPr lang="en-US" dirty="0">
                <a:solidFill>
                  <a:srgbClr val="333333"/>
                </a:solidFill>
                <a:latin typeface="Helvetica" panose="020B0604020202020204" pitchFamily="34" charset="0"/>
              </a:rPr>
              <a:t>contributions can only be ensured if societies foster their health and participation.</a:t>
            </a:r>
            <a:endParaRPr lang="en-US" dirty="0"/>
          </a:p>
        </p:txBody>
      </p:sp>
      <p:pic>
        <p:nvPicPr>
          <p:cNvPr id="7" name="Picture 6"/>
          <p:cNvPicPr>
            <a:picLocks noChangeAspect="1"/>
          </p:cNvPicPr>
          <p:nvPr/>
        </p:nvPicPr>
        <p:blipFill>
          <a:blip r:embed="rId3"/>
          <a:stretch>
            <a:fillRect/>
          </a:stretch>
        </p:blipFill>
        <p:spPr>
          <a:xfrm>
            <a:off x="3466499" y="915461"/>
            <a:ext cx="4140622" cy="1329497"/>
          </a:xfrm>
          <a:prstGeom prst="rect">
            <a:avLst/>
          </a:prstGeom>
        </p:spPr>
      </p:pic>
      <p:pic>
        <p:nvPicPr>
          <p:cNvPr id="8" name="Picture 7"/>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6896" y="2412522"/>
            <a:ext cx="434597" cy="411941"/>
          </a:xfrm>
          <a:prstGeom prst="rect">
            <a:avLst/>
          </a:prstGeom>
        </p:spPr>
      </p:pic>
      <p:pic>
        <p:nvPicPr>
          <p:cNvPr id="21" name="Picture 20"/>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6896" y="3220659"/>
            <a:ext cx="434597" cy="411941"/>
          </a:xfrm>
          <a:prstGeom prst="rect">
            <a:avLst/>
          </a:prstGeom>
        </p:spPr>
      </p:pic>
      <p:pic>
        <p:nvPicPr>
          <p:cNvPr id="22" name="Picture 21"/>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8995" y="3847917"/>
            <a:ext cx="434597" cy="411941"/>
          </a:xfrm>
          <a:prstGeom prst="rect">
            <a:avLst/>
          </a:prstGeom>
        </p:spPr>
      </p:pic>
      <p:pic>
        <p:nvPicPr>
          <p:cNvPr id="23" name="Picture 2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18947" y="4690491"/>
            <a:ext cx="434597" cy="411941"/>
          </a:xfrm>
          <a:prstGeom prst="rect">
            <a:avLst/>
          </a:prstGeom>
        </p:spPr>
      </p:pic>
      <p:pic>
        <p:nvPicPr>
          <p:cNvPr id="24" name="Picture 23"/>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10541" y="5407232"/>
            <a:ext cx="434597" cy="411941"/>
          </a:xfrm>
          <a:prstGeom prst="rect">
            <a:avLst/>
          </a:prstGeom>
        </p:spPr>
      </p:pic>
    </p:spTree>
    <p:extLst>
      <p:ext uri="{BB962C8B-B14F-4D97-AF65-F5344CB8AC3E}">
        <p14:creationId xmlns:p14="http://schemas.microsoft.com/office/powerpoint/2010/main" val="1463447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Defining Age-Friendly</a:t>
            </a:r>
            <a:endParaRPr lang="en-US" sz="3000" dirty="0">
              <a:solidFill>
                <a:schemeClr val="bg1"/>
              </a:solidFill>
            </a:endParaRPr>
          </a:p>
        </p:txBody>
      </p:sp>
      <p:pic>
        <p:nvPicPr>
          <p:cNvPr id="2050" name="F2EC10EB-54D5-45BE-81F5-7DA9536E8991" descr="image1.jpeg"/>
          <p:cNvPicPr>
            <a:picLocks noChangeAspect="1" noChangeArrowheads="1"/>
          </p:cNvPicPr>
          <p:nvPr/>
        </p:nvPicPr>
        <p:blipFill rotWithShape="1">
          <a:blip r:embed="rId3">
            <a:extLst>
              <a:ext uri="{28A0092B-C50C-407E-A947-70E740481C1C}">
                <a14:useLocalDpi xmlns:a14="http://schemas.microsoft.com/office/drawing/2010/main" val="0"/>
              </a:ext>
            </a:extLst>
          </a:blip>
          <a:srcRect l="36084" t="42687" r="29479" b="12242"/>
          <a:stretch/>
        </p:blipFill>
        <p:spPr bwMode="auto">
          <a:xfrm rot="5400000">
            <a:off x="7131896" y="1936018"/>
            <a:ext cx="3253848" cy="3193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4DDBD2FC-E89E-4D75-8FC4-729235280765" descr="image1.jpeg"/>
          <p:cNvPicPr>
            <a:picLocks noChangeAspect="1" noChangeArrowheads="1"/>
          </p:cNvPicPr>
          <p:nvPr/>
        </p:nvPicPr>
        <p:blipFill rotWithShape="1">
          <a:blip r:embed="rId4">
            <a:extLst>
              <a:ext uri="{28A0092B-C50C-407E-A947-70E740481C1C}">
                <a14:useLocalDpi xmlns:a14="http://schemas.microsoft.com/office/drawing/2010/main" val="0"/>
              </a:ext>
            </a:extLst>
          </a:blip>
          <a:srcRect l="12633" t="6911" r="8987"/>
          <a:stretch/>
        </p:blipFill>
        <p:spPr bwMode="auto">
          <a:xfrm rot="5400000">
            <a:off x="583004" y="1523162"/>
            <a:ext cx="4778061" cy="4255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Brace 5"/>
          <p:cNvSpPr/>
          <p:nvPr/>
        </p:nvSpPr>
        <p:spPr>
          <a:xfrm>
            <a:off x="4855336" y="2846231"/>
            <a:ext cx="2202287" cy="139091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90377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err="1" smtClean="0">
                <a:solidFill>
                  <a:schemeClr val="bg1"/>
                </a:solidFill>
              </a:rPr>
              <a:t>Insta</a:t>
            </a:r>
            <a:r>
              <a:rPr lang="en-US" sz="3000" dirty="0" smtClean="0">
                <a:solidFill>
                  <a:schemeClr val="bg1"/>
                </a:solidFill>
              </a:rPr>
              <a:t>-grans</a:t>
            </a:r>
            <a:endParaRPr lang="en-US" sz="3000" dirty="0">
              <a:solidFill>
                <a:schemeClr val="bg1"/>
              </a:solidFill>
            </a:endParaRPr>
          </a:p>
        </p:txBody>
      </p:sp>
      <p:sp>
        <p:nvSpPr>
          <p:cNvPr id="17" name="Rectangle 16"/>
          <p:cNvSpPr/>
          <p:nvPr/>
        </p:nvSpPr>
        <p:spPr>
          <a:xfrm>
            <a:off x="1864426" y="1010225"/>
            <a:ext cx="9185647" cy="654025"/>
          </a:xfrm>
          <a:prstGeom prst="rect">
            <a:avLst/>
          </a:prstGeom>
        </p:spPr>
        <p:txBody>
          <a:bodyPr wrap="square" numCol="1">
            <a:spAutoFit/>
          </a:bodyPr>
          <a:lstStyle/>
          <a:p>
            <a:pPr>
              <a:spcBef>
                <a:spcPts val="300"/>
              </a:spcBef>
            </a:pPr>
            <a:endParaRPr lang="en-US" sz="1600" dirty="0">
              <a:solidFill>
                <a:srgbClr val="595959"/>
              </a:solidFill>
              <a:latin typeface="Arial" panose="020B0604020202020204" pitchFamily="34" charset="0"/>
              <a:cs typeface="Arial" panose="020B0604020202020204" pitchFamily="34" charset="0"/>
            </a:endParaRPr>
          </a:p>
          <a:p>
            <a:pPr>
              <a:spcBef>
                <a:spcPts val="300"/>
              </a:spcBef>
            </a:pPr>
            <a:endParaRPr lang="en-US" b="1" dirty="0">
              <a:solidFill>
                <a:srgbClr val="595959"/>
              </a:solidFill>
              <a:latin typeface="Arial" panose="020B0604020202020204" pitchFamily="34" charset="0"/>
              <a:cs typeface="Arial" panose="020B0604020202020204" pitchFamily="34" charset="0"/>
            </a:endParaRPr>
          </a:p>
        </p:txBody>
      </p:sp>
      <p:sp>
        <p:nvSpPr>
          <p:cNvPr id="8" name="Rectangle 7"/>
          <p:cNvSpPr/>
          <p:nvPr/>
        </p:nvSpPr>
        <p:spPr>
          <a:xfrm>
            <a:off x="1431940" y="4371685"/>
            <a:ext cx="8817841" cy="2739211"/>
          </a:xfrm>
          <a:prstGeom prst="rect">
            <a:avLst/>
          </a:prstGeom>
        </p:spPr>
        <p:txBody>
          <a:bodyPr wrap="square">
            <a:spAutoFit/>
          </a:bodyPr>
          <a:lstStyle/>
          <a:p>
            <a:r>
              <a:rPr lang="en-US" dirty="0" smtClean="0">
                <a:solidFill>
                  <a:srgbClr val="5B5B52"/>
                </a:solidFill>
                <a:latin typeface="Arial" panose="020B0604020202020204" pitchFamily="34" charset="0"/>
                <a:cs typeface="Arial" panose="020B0604020202020204" pitchFamily="34" charset="0"/>
              </a:rPr>
              <a:t>June 20, 2018</a:t>
            </a:r>
          </a:p>
          <a:p>
            <a:endParaRPr lang="en-US" dirty="0">
              <a:solidFill>
                <a:srgbClr val="5B5B52"/>
              </a:solidFill>
              <a:latin typeface="Arial" panose="020B0604020202020204" pitchFamily="34" charset="0"/>
              <a:cs typeface="Arial" panose="020B0604020202020204" pitchFamily="34" charset="0"/>
            </a:endParaRPr>
          </a:p>
          <a:p>
            <a:r>
              <a:rPr lang="en-US" sz="2000" i="1" dirty="0">
                <a:solidFill>
                  <a:srgbClr val="5B5B52"/>
                </a:solidFill>
                <a:latin typeface="Arial" panose="020B0604020202020204" pitchFamily="34" charset="0"/>
                <a:cs typeface="Arial" panose="020B0604020202020204" pitchFamily="34" charset="0"/>
              </a:rPr>
              <a:t>Married or single, working or not, and most often grandmothers, they are asserting their presence on Instagram, intent, in the process, on subverting shopworn notions of what “old” looks and feels like. They are, to hear some tell it, “100 percent slaying.”</a:t>
            </a:r>
            <a:endParaRPr lang="en-US" sz="2000" i="1" dirty="0" smtClean="0">
              <a:solidFill>
                <a:srgbClr val="5B5B52"/>
              </a:solidFill>
              <a:latin typeface="Arial" panose="020B0604020202020204" pitchFamily="34" charset="0"/>
              <a:cs typeface="Arial" panose="020B0604020202020204" pitchFamily="34" charset="0"/>
            </a:endParaRPr>
          </a:p>
          <a:p>
            <a:endParaRPr lang="en-US" sz="2000" dirty="0">
              <a:solidFill>
                <a:srgbClr val="5B5B52"/>
              </a:solidFill>
              <a:latin typeface="Arial" panose="020B0604020202020204" pitchFamily="34" charset="0"/>
              <a:cs typeface="Arial" panose="020B0604020202020204" pitchFamily="34" charset="0"/>
            </a:endParaRPr>
          </a:p>
          <a:p>
            <a:endParaRPr lang="en-US" dirty="0" smtClean="0">
              <a:solidFill>
                <a:srgbClr val="5B5B52"/>
              </a:solidFill>
              <a:latin typeface="Arial" panose="020B0604020202020204" pitchFamily="34" charset="0"/>
              <a:cs typeface="Arial" panose="020B0604020202020204" pitchFamily="34" charset="0"/>
            </a:endParaRPr>
          </a:p>
          <a:p>
            <a:endParaRPr lang="en-US" dirty="0" smtClean="0">
              <a:solidFill>
                <a:srgbClr val="5B5B5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26513" t="26562" r="26903" b="45689"/>
          <a:stretch/>
        </p:blipFill>
        <p:spPr>
          <a:xfrm>
            <a:off x="1316048" y="1987535"/>
            <a:ext cx="6293546" cy="1997952"/>
          </a:xfrm>
          <a:prstGeom prst="rect">
            <a:avLst/>
          </a:prstGeom>
          <a:ln>
            <a:noFill/>
          </a:ln>
          <a:effectLst>
            <a:outerShdw blurRad="292100" dist="139700" dir="2700000" algn="tl" rotWithShape="0">
              <a:srgbClr val="333333">
                <a:alpha val="65000"/>
              </a:srgbClr>
            </a:outerShdw>
          </a:effectLst>
        </p:spPr>
      </p:pic>
      <p:pic>
        <p:nvPicPr>
          <p:cNvPr id="1026" name="Picture 2" descr="Image result for new york tim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6048" y="900532"/>
            <a:ext cx="4697759" cy="8142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147" y="4770783"/>
            <a:ext cx="641793" cy="60280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4646353" y="5903844"/>
            <a:ext cx="568201" cy="533684"/>
          </a:xfrm>
          <a:prstGeom prst="rect">
            <a:avLst/>
          </a:prstGeom>
        </p:spPr>
      </p:pic>
      <p:sp>
        <p:nvSpPr>
          <p:cNvPr id="5" name="Rectangle 4"/>
          <p:cNvSpPr/>
          <p:nvPr/>
        </p:nvSpPr>
        <p:spPr>
          <a:xfrm>
            <a:off x="7368193" y="6306724"/>
            <a:ext cx="6096000" cy="261610"/>
          </a:xfrm>
          <a:prstGeom prst="rect">
            <a:avLst/>
          </a:prstGeom>
        </p:spPr>
        <p:txBody>
          <a:bodyPr>
            <a:spAutoFit/>
          </a:bodyPr>
          <a:lstStyle/>
          <a:p>
            <a:r>
              <a:rPr lang="en-US" sz="1100" dirty="0">
                <a:solidFill>
                  <a:srgbClr val="5B5B52"/>
                </a:solidFill>
                <a:latin typeface="Arial" panose="020B0604020202020204" pitchFamily="34" charset="0"/>
                <a:cs typeface="Arial" panose="020B0604020202020204" pitchFamily="34" charset="0"/>
                <a:hlinkClick r:id="rId7"/>
              </a:rPr>
              <a:t>https://www.nytimes.com/2018/06/20/style/instagram-grandmas.html</a:t>
            </a:r>
            <a:endParaRPr lang="en-US" sz="1100" dirty="0">
              <a:solidFill>
                <a:srgbClr val="5B5B52"/>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8"/>
          <a:srcRect l="19648" t="13876" r="46127" b="4065"/>
          <a:stretch/>
        </p:blipFill>
        <p:spPr>
          <a:xfrm>
            <a:off x="8468821" y="1134188"/>
            <a:ext cx="2928981" cy="3610939"/>
          </a:xfrm>
          <a:prstGeom prst="rect">
            <a:avLst/>
          </a:prstGeom>
        </p:spPr>
      </p:pic>
    </p:spTree>
    <p:extLst>
      <p:ext uri="{BB962C8B-B14F-4D97-AF65-F5344CB8AC3E}">
        <p14:creationId xmlns:p14="http://schemas.microsoft.com/office/powerpoint/2010/main" val="2883422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Marketing, Advertising, and Healthy Aging</a:t>
            </a:r>
            <a:endParaRPr lang="en-US" sz="3000" dirty="0">
              <a:solidFill>
                <a:schemeClr val="bg1"/>
              </a:solidFill>
            </a:endParaRPr>
          </a:p>
        </p:txBody>
      </p:sp>
      <p:sp>
        <p:nvSpPr>
          <p:cNvPr id="7" name="Rectangle 6"/>
          <p:cNvSpPr/>
          <p:nvPr/>
        </p:nvSpPr>
        <p:spPr>
          <a:xfrm>
            <a:off x="641793" y="2764928"/>
            <a:ext cx="10682516" cy="4062651"/>
          </a:xfrm>
          <a:prstGeom prst="rect">
            <a:avLst/>
          </a:prstGeom>
        </p:spPr>
        <p:txBody>
          <a:bodyPr wrap="square">
            <a:spAutoFit/>
          </a:bodyPr>
          <a:lstStyle/>
          <a:p>
            <a:r>
              <a:rPr lang="en-US" sz="1200" dirty="0" smtClean="0">
                <a:solidFill>
                  <a:srgbClr val="333333"/>
                </a:solidFill>
                <a:latin typeface="Arial" panose="020B0604020202020204" pitchFamily="34" charset="0"/>
                <a:cs typeface="Arial" panose="020B0604020202020204" pitchFamily="34" charset="0"/>
              </a:rPr>
              <a:t>8/30/18</a:t>
            </a:r>
          </a:p>
          <a:p>
            <a:endParaRPr lang="en-US" sz="1200" dirty="0">
              <a:solidFill>
                <a:srgbClr val="333333"/>
              </a:solidFill>
              <a:latin typeface="Arial" panose="020B0604020202020204" pitchFamily="34" charset="0"/>
              <a:cs typeface="Arial" panose="020B0604020202020204" pitchFamily="34" charset="0"/>
            </a:endParaRPr>
          </a:p>
          <a:p>
            <a:r>
              <a:rPr lang="en-US" b="1" i="1" dirty="0" smtClean="0">
                <a:solidFill>
                  <a:schemeClr val="tx2"/>
                </a:solidFill>
                <a:latin typeface="Arial" panose="020B0604020202020204" pitchFamily="34" charset="0"/>
                <a:cs typeface="Arial" panose="020B0604020202020204" pitchFamily="34" charset="0"/>
              </a:rPr>
              <a:t>Truth About Aging </a:t>
            </a:r>
            <a:r>
              <a:rPr lang="en-US" b="1" dirty="0" smtClean="0">
                <a:solidFill>
                  <a:schemeClr val="tx2"/>
                </a:solidFill>
                <a:latin typeface="Arial" panose="020B0604020202020204" pitchFamily="34" charset="0"/>
                <a:cs typeface="Arial" panose="020B0604020202020204" pitchFamily="34" charset="0"/>
              </a:rPr>
              <a:t>Report</a:t>
            </a:r>
            <a:r>
              <a:rPr lang="en-US" b="1" i="1" dirty="0" smtClean="0">
                <a:solidFill>
                  <a:schemeClr val="tx2"/>
                </a:solidFill>
                <a:latin typeface="Arial" panose="020B0604020202020204" pitchFamily="34" charset="0"/>
                <a:cs typeface="Arial" panose="020B0604020202020204" pitchFamily="34" charset="0"/>
              </a:rPr>
              <a:t>:</a:t>
            </a:r>
          </a:p>
          <a:p>
            <a:r>
              <a:rPr lang="en-US" dirty="0" smtClean="0">
                <a:solidFill>
                  <a:schemeClr val="tx1">
                    <a:lumMod val="75000"/>
                    <a:lumOff val="25000"/>
                  </a:schemeClr>
                </a:solidFill>
                <a:latin typeface="Arial" panose="020B0604020202020204" pitchFamily="34" charset="0"/>
                <a:cs typeface="Arial" panose="020B0604020202020204" pitchFamily="34" charset="0"/>
              </a:rPr>
              <a:t>Survey of 24,000 </a:t>
            </a:r>
            <a:r>
              <a:rPr lang="en-US" dirty="0">
                <a:solidFill>
                  <a:schemeClr val="tx1">
                    <a:lumMod val="75000"/>
                    <a:lumOff val="25000"/>
                  </a:schemeClr>
                </a:solidFill>
                <a:latin typeface="Arial" panose="020B0604020202020204" pitchFamily="34" charset="0"/>
                <a:cs typeface="Arial" panose="020B0604020202020204" pitchFamily="34" charset="0"/>
              </a:rPr>
              <a:t>people in 28 markets around the </a:t>
            </a:r>
            <a:r>
              <a:rPr lang="en-US" dirty="0" smtClean="0">
                <a:solidFill>
                  <a:schemeClr val="tx1">
                    <a:lumMod val="75000"/>
                    <a:lumOff val="25000"/>
                  </a:schemeClr>
                </a:solidFill>
                <a:latin typeface="Arial" panose="020B0604020202020204" pitchFamily="34" charset="0"/>
                <a:cs typeface="Arial" panose="020B0604020202020204" pitchFamily="34" charset="0"/>
              </a:rPr>
              <a:t>world</a:t>
            </a:r>
          </a:p>
          <a:p>
            <a:endParaRPr lang="en-US" dirty="0">
              <a:solidFill>
                <a:schemeClr val="tx1">
                  <a:lumMod val="75000"/>
                  <a:lumOff val="25000"/>
                </a:schemeClr>
              </a:solidFill>
              <a:latin typeface="Arial" panose="020B0604020202020204" pitchFamily="34" charset="0"/>
              <a:cs typeface="Arial" panose="020B0604020202020204" pitchFamily="34" charset="0"/>
            </a:endParaRPr>
          </a:p>
          <a:p>
            <a:r>
              <a:rPr lang="en-US" dirty="0" smtClean="0">
                <a:solidFill>
                  <a:schemeClr val="tx1">
                    <a:lumMod val="75000"/>
                    <a:lumOff val="25000"/>
                  </a:schemeClr>
                </a:solidFill>
                <a:latin typeface="Arial" panose="020B0604020202020204" pitchFamily="34" charset="0"/>
                <a:cs typeface="Arial" panose="020B0604020202020204" pitchFamily="34" charset="0"/>
              </a:rPr>
              <a:t>Age </a:t>
            </a:r>
            <a:r>
              <a:rPr lang="en-US" dirty="0">
                <a:solidFill>
                  <a:schemeClr val="tx1">
                    <a:lumMod val="75000"/>
                    <a:lumOff val="25000"/>
                  </a:schemeClr>
                </a:solidFill>
                <a:latin typeface="Arial" panose="020B0604020202020204" pitchFamily="34" charset="0"/>
                <a:cs typeface="Arial" panose="020B0604020202020204" pitchFamily="34" charset="0"/>
              </a:rPr>
              <a:t>is becoming a less reliable indicator of just about anything. You can’t reliably say that at X age you have ‘this’ style or health or ambition or success or aspirations or relationships or family structure. There are style icons in their 90s; you have billionaires who are 25. People are dating in nursing homes.</a:t>
            </a:r>
          </a:p>
          <a:p>
            <a:endParaRPr lang="en-US" dirty="0">
              <a:solidFill>
                <a:schemeClr val="tx1">
                  <a:lumMod val="75000"/>
                  <a:lumOff val="25000"/>
                </a:schemeClr>
              </a:solidFill>
              <a:latin typeface="Arial" panose="020B0604020202020204" pitchFamily="34" charset="0"/>
              <a:cs typeface="Arial" panose="020B0604020202020204" pitchFamily="34" charset="0"/>
            </a:endParaRPr>
          </a:p>
          <a:p>
            <a:r>
              <a:rPr lang="en-US" dirty="0">
                <a:solidFill>
                  <a:schemeClr val="tx1">
                    <a:lumMod val="75000"/>
                    <a:lumOff val="25000"/>
                  </a:schemeClr>
                </a:solidFill>
                <a:latin typeface="Arial" panose="020B0604020202020204" pitchFamily="34" charset="0"/>
                <a:cs typeface="Arial" panose="020B0604020202020204" pitchFamily="34" charset="0"/>
              </a:rPr>
              <a:t>We’re not saying that demographic measures like age are not important; they certainly are. But they’re not the most important thing and they’re becoming less reliable.</a:t>
            </a:r>
          </a:p>
          <a:p>
            <a:endParaRPr lang="en-US" i="1" dirty="0">
              <a:solidFill>
                <a:schemeClr val="tx1">
                  <a:lumMod val="75000"/>
                  <a:lumOff val="25000"/>
                </a:schemeClr>
              </a:solidFill>
              <a:latin typeface="Arial" panose="020B0604020202020204" pitchFamily="34" charset="0"/>
              <a:cs typeface="Arial" panose="020B0604020202020204" pitchFamily="34" charset="0"/>
            </a:endParaRPr>
          </a:p>
          <a:p>
            <a:r>
              <a:rPr lang="en-US" dirty="0">
                <a:solidFill>
                  <a:schemeClr val="tx1">
                    <a:lumMod val="75000"/>
                    <a:lumOff val="25000"/>
                  </a:schemeClr>
                </a:solidFill>
                <a:latin typeface="Arial" panose="020B0604020202020204" pitchFamily="34" charset="0"/>
                <a:cs typeface="Arial" panose="020B0604020202020204" pitchFamily="34" charset="0"/>
              </a:rPr>
              <a:t>If you boiled down the findings to a five-second headline, it would be: </a:t>
            </a:r>
            <a:r>
              <a:rPr lang="en-US" b="1" dirty="0">
                <a:solidFill>
                  <a:schemeClr val="tx1">
                    <a:lumMod val="75000"/>
                    <a:lumOff val="25000"/>
                  </a:schemeClr>
                </a:solidFill>
                <a:latin typeface="Arial" panose="020B0604020202020204" pitchFamily="34" charset="0"/>
                <a:cs typeface="Arial" panose="020B0604020202020204" pitchFamily="34" charset="0"/>
              </a:rPr>
              <a:t>Aging Isn’t Just for the Old and Living Isn’t Just for the Young.</a:t>
            </a:r>
            <a:endParaRPr lang="en-US" b="1" dirty="0" smtClean="0">
              <a:solidFill>
                <a:schemeClr val="tx1">
                  <a:lumMod val="75000"/>
                  <a:lumOff val="25000"/>
                </a:schemeClr>
              </a:solidFill>
              <a:latin typeface="Arial" panose="020B0604020202020204" pitchFamily="34" charset="0"/>
              <a:cs typeface="Arial" panose="020B0604020202020204" pitchFamily="34" charset="0"/>
            </a:endParaRPr>
          </a:p>
          <a:p>
            <a:r>
              <a:rPr lang="en-US" dirty="0" smtClean="0">
                <a:solidFill>
                  <a:srgbClr val="333333"/>
                </a:solidFill>
                <a:latin typeface="nyt-imperial"/>
              </a:rPr>
              <a:t> </a:t>
            </a:r>
            <a:endParaRPr lang="en-US" dirty="0"/>
          </a:p>
        </p:txBody>
      </p:sp>
      <p:pic>
        <p:nvPicPr>
          <p:cNvPr id="2" name="Picture 1"/>
          <p:cNvPicPr>
            <a:picLocks noChangeAspect="1"/>
          </p:cNvPicPr>
          <p:nvPr/>
        </p:nvPicPr>
        <p:blipFill rotWithShape="1">
          <a:blip r:embed="rId3"/>
          <a:srcRect l="11514" t="42815" r="43803" b="40535"/>
          <a:stretch/>
        </p:blipFill>
        <p:spPr>
          <a:xfrm>
            <a:off x="3049371" y="1532973"/>
            <a:ext cx="6004477" cy="108182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a:srcRect t="14471" r="90176" b="78988"/>
          <a:stretch/>
        </p:blipFill>
        <p:spPr>
          <a:xfrm>
            <a:off x="4956618" y="803295"/>
            <a:ext cx="1633273" cy="57954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40470"/>
            <a:ext cx="641793" cy="60280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247510" y="6158198"/>
            <a:ext cx="641793" cy="602806"/>
          </a:xfrm>
          <a:prstGeom prst="rect">
            <a:avLst/>
          </a:prstGeom>
        </p:spPr>
      </p:pic>
    </p:spTree>
    <p:extLst>
      <p:ext uri="{BB962C8B-B14F-4D97-AF65-F5344CB8AC3E}">
        <p14:creationId xmlns:p14="http://schemas.microsoft.com/office/powerpoint/2010/main" val="4022626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Age- and Dementia Friendly Communities</a:t>
            </a:r>
            <a:endParaRPr lang="en-US" sz="3000" dirty="0">
              <a:solidFill>
                <a:schemeClr val="bg1"/>
              </a:solidFill>
            </a:endParaRPr>
          </a:p>
        </p:txBody>
      </p:sp>
      <p:pic>
        <p:nvPicPr>
          <p:cNvPr id="5" name="Picture 4"/>
          <p:cNvPicPr>
            <a:picLocks noChangeAspect="1"/>
          </p:cNvPicPr>
          <p:nvPr/>
        </p:nvPicPr>
        <p:blipFill rotWithShape="1">
          <a:blip r:embed="rId3"/>
          <a:srcRect t="19624" r="18116"/>
          <a:stretch/>
        </p:blipFill>
        <p:spPr>
          <a:xfrm>
            <a:off x="834980" y="1120462"/>
            <a:ext cx="9983273" cy="5222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2206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Age- and Dementia Friendly Communities</a:t>
            </a:r>
            <a:endParaRPr lang="en-US" sz="3000" dirty="0">
              <a:solidFill>
                <a:schemeClr val="bg1"/>
              </a:solidFill>
            </a:endParaRPr>
          </a:p>
        </p:txBody>
      </p:sp>
      <p:sp>
        <p:nvSpPr>
          <p:cNvPr id="21" name="Rectangle 20"/>
          <p:cNvSpPr/>
          <p:nvPr/>
        </p:nvSpPr>
        <p:spPr>
          <a:xfrm>
            <a:off x="1533968" y="234942"/>
            <a:ext cx="8966707" cy="1600438"/>
          </a:xfrm>
          <a:prstGeom prst="rect">
            <a:avLst/>
          </a:prstGeom>
        </p:spPr>
        <p:txBody>
          <a:bodyPr wrap="square">
            <a:spAutoFit/>
          </a:bodyPr>
          <a:lstStyle/>
          <a:p>
            <a:pPr>
              <a:spcBef>
                <a:spcPts val="300"/>
              </a:spcBef>
            </a:pPr>
            <a:endParaRPr lang="en-US" sz="1600" dirty="0">
              <a:solidFill>
                <a:srgbClr val="595959"/>
              </a:solidFill>
              <a:latin typeface="Arial" panose="020B0604020202020204" pitchFamily="34" charset="0"/>
              <a:cs typeface="Arial" panose="020B0604020202020204" pitchFamily="34" charset="0"/>
            </a:endParaRPr>
          </a:p>
          <a:p>
            <a:pPr>
              <a:spcBef>
                <a:spcPts val="300"/>
              </a:spcBef>
            </a:pPr>
            <a:endParaRPr lang="en-US" b="1" dirty="0">
              <a:solidFill>
                <a:srgbClr val="595959"/>
              </a:solidFill>
              <a:latin typeface="Arial" panose="020B0604020202020204" pitchFamily="34" charset="0"/>
              <a:cs typeface="Arial" panose="020B0604020202020204" pitchFamily="34" charset="0"/>
            </a:endParaRPr>
          </a:p>
          <a:p>
            <a:pPr>
              <a:spcBef>
                <a:spcPts val="300"/>
              </a:spcBef>
            </a:pPr>
            <a:r>
              <a:rPr lang="en-US" b="1" dirty="0" smtClean="0">
                <a:solidFill>
                  <a:srgbClr val="595959"/>
                </a:solidFill>
                <a:latin typeface="Arial" panose="020B0604020202020204" pitchFamily="34" charset="0"/>
                <a:cs typeface="Arial" panose="020B0604020202020204" pitchFamily="34" charset="0"/>
              </a:rPr>
              <a:t>Continuous improvement </a:t>
            </a:r>
            <a:r>
              <a:rPr lang="en-US" dirty="0" smtClean="0">
                <a:solidFill>
                  <a:srgbClr val="595959"/>
                </a:solidFill>
                <a:latin typeface="Arial" panose="020B0604020202020204" pitchFamily="34" charset="0"/>
                <a:cs typeface="Arial" panose="020B0604020202020204" pitchFamily="34" charset="0"/>
              </a:rPr>
              <a:t>and </a:t>
            </a:r>
            <a:r>
              <a:rPr lang="en-US" b="1" dirty="0" smtClean="0">
                <a:solidFill>
                  <a:srgbClr val="595959"/>
                </a:solidFill>
                <a:latin typeface="Arial" panose="020B0604020202020204" pitchFamily="34" charset="0"/>
                <a:cs typeface="Arial" panose="020B0604020202020204" pitchFamily="34" charset="0"/>
              </a:rPr>
              <a:t>collective impact process </a:t>
            </a:r>
            <a:r>
              <a:rPr lang="en-US" dirty="0" smtClean="0">
                <a:solidFill>
                  <a:srgbClr val="595959"/>
                </a:solidFill>
                <a:latin typeface="Arial" panose="020B0604020202020204" pitchFamily="34" charset="0"/>
                <a:cs typeface="Arial" panose="020B0604020202020204" pitchFamily="34" charset="0"/>
              </a:rPr>
              <a:t>for communities</a:t>
            </a:r>
            <a:endParaRPr lang="en-US" dirty="0">
              <a:solidFill>
                <a:srgbClr val="595959"/>
              </a:solidFill>
              <a:latin typeface="Arial" panose="020B0604020202020204" pitchFamily="34" charset="0"/>
              <a:cs typeface="Arial" panose="020B0604020202020204" pitchFamily="34" charset="0"/>
            </a:endParaRPr>
          </a:p>
          <a:p>
            <a:pPr>
              <a:spcBef>
                <a:spcPts val="300"/>
              </a:spcBef>
            </a:pPr>
            <a:endParaRPr lang="en-US" b="1" dirty="0">
              <a:solidFill>
                <a:srgbClr val="595959"/>
              </a:solidFill>
              <a:latin typeface="Arial" panose="020B0604020202020204" pitchFamily="34" charset="0"/>
              <a:cs typeface="Arial" panose="020B0604020202020204" pitchFamily="34" charset="0"/>
            </a:endParaRPr>
          </a:p>
          <a:p>
            <a:pPr>
              <a:spcBef>
                <a:spcPts val="300"/>
              </a:spcBef>
            </a:pPr>
            <a:endParaRPr lang="en-US" dirty="0">
              <a:solidFill>
                <a:srgbClr val="F79646">
                  <a:lumMod val="75000"/>
                </a:srgbClr>
              </a:solidFill>
              <a:latin typeface="Arial" panose="020B0604020202020204" pitchFamily="34" charset="0"/>
              <a:cs typeface="Arial" panose="020B0604020202020204" pitchFamily="34" charset="0"/>
            </a:endParaRPr>
          </a:p>
        </p:txBody>
      </p:sp>
      <p:sp>
        <p:nvSpPr>
          <p:cNvPr id="46" name="Rectangle 45"/>
          <p:cNvSpPr/>
          <p:nvPr/>
        </p:nvSpPr>
        <p:spPr>
          <a:xfrm>
            <a:off x="950653" y="3395180"/>
            <a:ext cx="2216060" cy="584775"/>
          </a:xfrm>
          <a:prstGeom prst="rect">
            <a:avLst/>
          </a:prstGeom>
        </p:spPr>
        <p:txBody>
          <a:bodyPr wrap="square">
            <a:spAutoFit/>
          </a:bodyPr>
          <a:lstStyle/>
          <a:p>
            <a:pPr algn="r">
              <a:spcAft>
                <a:spcPts val="150"/>
              </a:spcAft>
            </a:pPr>
            <a:r>
              <a:rPr lang="en-US" sz="1600" dirty="0" smtClean="0">
                <a:solidFill>
                  <a:schemeClr val="tx1">
                    <a:lumMod val="75000"/>
                    <a:lumOff val="25000"/>
                  </a:schemeClr>
                </a:solidFill>
                <a:latin typeface="Arial" panose="020B0604020202020204" pitchFamily="34" charset="0"/>
                <a:cs typeface="Arial" panose="020B0604020202020204" pitchFamily="34" charset="0"/>
              </a:rPr>
              <a:t>Outdoor Spaces &amp; Buildings</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97" name="Group 96"/>
          <p:cNvGrpSpPr/>
          <p:nvPr/>
        </p:nvGrpSpPr>
        <p:grpSpPr>
          <a:xfrm>
            <a:off x="1553708" y="1651090"/>
            <a:ext cx="8831230" cy="4644191"/>
            <a:chOff x="898085" y="1825258"/>
            <a:chExt cx="8831230" cy="4644191"/>
          </a:xfrm>
        </p:grpSpPr>
        <p:cxnSp>
          <p:nvCxnSpPr>
            <p:cNvPr id="12" name="Straight Connector 11"/>
            <p:cNvCxnSpPr>
              <a:stCxn id="36" idx="7"/>
            </p:cNvCxnSpPr>
            <p:nvPr/>
          </p:nvCxnSpPr>
          <p:spPr>
            <a:xfrm flipV="1">
              <a:off x="3796277" y="4095805"/>
              <a:ext cx="705242" cy="290207"/>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30" idx="5"/>
              <a:endCxn id="41" idx="1"/>
            </p:cNvCxnSpPr>
            <p:nvPr/>
          </p:nvCxnSpPr>
          <p:spPr>
            <a:xfrm>
              <a:off x="4001396" y="2902467"/>
              <a:ext cx="461247" cy="469636"/>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5491735" y="4167138"/>
              <a:ext cx="530511" cy="518166"/>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483957" y="2934079"/>
              <a:ext cx="811165" cy="557183"/>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Oval 19"/>
            <p:cNvSpPr>
              <a:spLocks noChangeArrowheads="1"/>
            </p:cNvSpPr>
            <p:nvPr/>
          </p:nvSpPr>
          <p:spPr bwMode="auto">
            <a:xfrm>
              <a:off x="4641279" y="1825258"/>
              <a:ext cx="802895" cy="802895"/>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800"/>
            </a:p>
          </p:txBody>
        </p:sp>
        <p:sp>
          <p:nvSpPr>
            <p:cNvPr id="27" name="Oval 20"/>
            <p:cNvSpPr>
              <a:spLocks noChangeArrowheads="1"/>
            </p:cNvSpPr>
            <p:nvPr/>
          </p:nvSpPr>
          <p:spPr bwMode="auto">
            <a:xfrm>
              <a:off x="5056422" y="5040980"/>
              <a:ext cx="802895" cy="802896"/>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800"/>
            </a:p>
          </p:txBody>
        </p:sp>
        <p:sp>
          <p:nvSpPr>
            <p:cNvPr id="30" name="Oval 14"/>
            <p:cNvSpPr>
              <a:spLocks noChangeArrowheads="1"/>
            </p:cNvSpPr>
            <p:nvPr/>
          </p:nvSpPr>
          <p:spPr bwMode="auto">
            <a:xfrm>
              <a:off x="3316082" y="2217153"/>
              <a:ext cx="802895" cy="802895"/>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800"/>
            </a:p>
          </p:txBody>
        </p:sp>
        <p:sp>
          <p:nvSpPr>
            <p:cNvPr id="33" name="Oval 18"/>
            <p:cNvSpPr>
              <a:spLocks noChangeArrowheads="1"/>
            </p:cNvSpPr>
            <p:nvPr/>
          </p:nvSpPr>
          <p:spPr bwMode="auto">
            <a:xfrm>
              <a:off x="5901452" y="4437625"/>
              <a:ext cx="802895" cy="836452"/>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800"/>
            </a:p>
          </p:txBody>
        </p:sp>
        <p:sp>
          <p:nvSpPr>
            <p:cNvPr id="36" name="Oval 15"/>
            <p:cNvSpPr>
              <a:spLocks noChangeArrowheads="1"/>
            </p:cNvSpPr>
            <p:nvPr/>
          </p:nvSpPr>
          <p:spPr bwMode="auto">
            <a:xfrm>
              <a:off x="3110963" y="4268431"/>
              <a:ext cx="802895" cy="802895"/>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800"/>
            </a:p>
          </p:txBody>
        </p:sp>
        <p:sp>
          <p:nvSpPr>
            <p:cNvPr id="39" name="Oval 45"/>
            <p:cNvSpPr>
              <a:spLocks noChangeArrowheads="1"/>
            </p:cNvSpPr>
            <p:nvPr/>
          </p:nvSpPr>
          <p:spPr bwMode="auto">
            <a:xfrm>
              <a:off x="6155035" y="2389087"/>
              <a:ext cx="802896" cy="802894"/>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800"/>
            </a:p>
          </p:txBody>
        </p:sp>
        <p:sp useBgFill="1">
          <p:nvSpPr>
            <p:cNvPr id="41" name="Oval 40"/>
            <p:cNvSpPr/>
            <p:nvPr/>
          </p:nvSpPr>
          <p:spPr>
            <a:xfrm>
              <a:off x="4220117" y="3195770"/>
              <a:ext cx="1656071" cy="1204076"/>
            </a:xfrm>
            <a:prstGeom prst="ellipse">
              <a:avLst/>
            </a:prstGeom>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9000"/>
                </a:lnSpc>
              </a:pPr>
              <a:endParaRPr lang="en-US" sz="1400" b="1"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42" name="Straight Connector 41"/>
            <p:cNvCxnSpPr/>
            <p:nvPr/>
          </p:nvCxnSpPr>
          <p:spPr>
            <a:xfrm flipH="1" flipV="1">
              <a:off x="5142161" y="4386012"/>
              <a:ext cx="203518" cy="685316"/>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0" idx="4"/>
              <a:endCxn id="41" idx="0"/>
            </p:cNvCxnSpPr>
            <p:nvPr/>
          </p:nvCxnSpPr>
          <p:spPr>
            <a:xfrm>
              <a:off x="5042727" y="2628153"/>
              <a:ext cx="5426" cy="567617"/>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5427248" y="1835380"/>
              <a:ext cx="2216060" cy="338554"/>
            </a:xfrm>
            <a:prstGeom prst="rect">
              <a:avLst/>
            </a:prstGeom>
          </p:spPr>
          <p:txBody>
            <a:bodyPr wrap="square">
              <a:spAutoFit/>
            </a:bodyPr>
            <a:lstStyle/>
            <a:p>
              <a:pPr>
                <a:spcAft>
                  <a:spcPts val="150"/>
                </a:spcAft>
              </a:pPr>
              <a:r>
                <a:rPr lang="en-US" sz="1600" dirty="0" smtClean="0">
                  <a:solidFill>
                    <a:schemeClr val="tx1">
                      <a:lumMod val="75000"/>
                      <a:lumOff val="25000"/>
                    </a:schemeClr>
                  </a:solidFill>
                  <a:latin typeface="Arial" panose="020B0604020202020204" pitchFamily="34" charset="0"/>
                  <a:cs typeface="Arial" panose="020B0604020202020204" pitchFamily="34" charset="0"/>
                </a:rPr>
                <a:t>Transportation</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5" name="Rectangle 44"/>
            <p:cNvSpPr/>
            <p:nvPr/>
          </p:nvSpPr>
          <p:spPr>
            <a:xfrm>
              <a:off x="898085" y="4694876"/>
              <a:ext cx="2216060" cy="584775"/>
            </a:xfrm>
            <a:prstGeom prst="rect">
              <a:avLst/>
            </a:prstGeom>
          </p:spPr>
          <p:txBody>
            <a:bodyPr wrap="square">
              <a:spAutoFit/>
            </a:bodyPr>
            <a:lstStyle/>
            <a:p>
              <a:pPr algn="r">
                <a:spcAft>
                  <a:spcPts val="150"/>
                </a:spcAft>
              </a:pPr>
              <a:r>
                <a:rPr lang="en-US" sz="1600" dirty="0" smtClean="0">
                  <a:solidFill>
                    <a:schemeClr val="tx1">
                      <a:lumMod val="75000"/>
                      <a:lumOff val="25000"/>
                    </a:schemeClr>
                  </a:solidFill>
                  <a:latin typeface="Arial" panose="020B0604020202020204" pitchFamily="34" charset="0"/>
                  <a:cs typeface="Arial" panose="020B0604020202020204" pitchFamily="34" charset="0"/>
                </a:rPr>
                <a:t>Services (Community, Health, Business)</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7" name="Rectangle 46"/>
            <p:cNvSpPr/>
            <p:nvPr/>
          </p:nvSpPr>
          <p:spPr>
            <a:xfrm>
              <a:off x="1062059" y="2443820"/>
              <a:ext cx="2216060" cy="584775"/>
            </a:xfrm>
            <a:prstGeom prst="rect">
              <a:avLst/>
            </a:prstGeom>
          </p:spPr>
          <p:txBody>
            <a:bodyPr wrap="square">
              <a:spAutoFit/>
            </a:bodyPr>
            <a:lstStyle/>
            <a:p>
              <a:pPr algn="r">
                <a:spcAft>
                  <a:spcPts val="150"/>
                </a:spcAft>
              </a:pPr>
              <a:r>
                <a:rPr lang="en-US" sz="1600" dirty="0" smtClean="0">
                  <a:solidFill>
                    <a:schemeClr val="tx1">
                      <a:lumMod val="75000"/>
                      <a:lumOff val="25000"/>
                    </a:schemeClr>
                  </a:solidFill>
                  <a:latin typeface="Arial" panose="020B0604020202020204" pitchFamily="34" charset="0"/>
                  <a:cs typeface="Arial" panose="020B0604020202020204" pitchFamily="34" charset="0"/>
                </a:rPr>
                <a:t>Communication &amp; Information</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8" name="Rectangle 47"/>
            <p:cNvSpPr/>
            <p:nvPr/>
          </p:nvSpPr>
          <p:spPr>
            <a:xfrm>
              <a:off x="6680424" y="4940599"/>
              <a:ext cx="2216060" cy="584775"/>
            </a:xfrm>
            <a:prstGeom prst="rect">
              <a:avLst/>
            </a:prstGeom>
          </p:spPr>
          <p:txBody>
            <a:bodyPr wrap="square">
              <a:spAutoFit/>
            </a:bodyPr>
            <a:lstStyle/>
            <a:p>
              <a:pPr>
                <a:spcAft>
                  <a:spcPts val="150"/>
                </a:spcAft>
              </a:pPr>
              <a:r>
                <a:rPr lang="en-US" sz="1600" dirty="0" smtClean="0">
                  <a:solidFill>
                    <a:schemeClr val="tx1">
                      <a:lumMod val="75000"/>
                      <a:lumOff val="25000"/>
                    </a:schemeClr>
                  </a:solidFill>
                  <a:latin typeface="Arial" panose="020B0604020202020204" pitchFamily="34" charset="0"/>
                  <a:cs typeface="Arial" panose="020B0604020202020204" pitchFamily="34" charset="0"/>
                </a:rPr>
                <a:t>Social Inclusion &amp; Participation</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9" name="Rectangle 48"/>
            <p:cNvSpPr/>
            <p:nvPr/>
          </p:nvSpPr>
          <p:spPr>
            <a:xfrm>
              <a:off x="7065826" y="2561800"/>
              <a:ext cx="2216060" cy="338554"/>
            </a:xfrm>
            <a:prstGeom prst="rect">
              <a:avLst/>
            </a:prstGeom>
          </p:spPr>
          <p:txBody>
            <a:bodyPr wrap="square">
              <a:spAutoFit/>
            </a:bodyPr>
            <a:lstStyle/>
            <a:p>
              <a:pPr>
                <a:spcAft>
                  <a:spcPts val="150"/>
                </a:spcAft>
              </a:pPr>
              <a:r>
                <a:rPr lang="en-US" sz="1600" dirty="0" smtClean="0">
                  <a:solidFill>
                    <a:schemeClr val="tx1">
                      <a:lumMod val="75000"/>
                      <a:lumOff val="25000"/>
                    </a:schemeClr>
                  </a:solidFill>
                  <a:latin typeface="Arial" panose="020B0604020202020204" pitchFamily="34" charset="0"/>
                  <a:cs typeface="Arial" panose="020B0604020202020204" pitchFamily="34" charset="0"/>
                </a:rPr>
                <a:t>Housing</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50" name="Straight Connector 49"/>
            <p:cNvCxnSpPr>
              <a:endCxn id="41" idx="2"/>
            </p:cNvCxnSpPr>
            <p:nvPr/>
          </p:nvCxnSpPr>
          <p:spPr>
            <a:xfrm flipV="1">
              <a:off x="2906961" y="3797808"/>
              <a:ext cx="1313156" cy="1365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1" idx="6"/>
            </p:cNvCxnSpPr>
            <p:nvPr/>
          </p:nvCxnSpPr>
          <p:spPr>
            <a:xfrm>
              <a:off x="5876188" y="3797808"/>
              <a:ext cx="1227313" cy="1365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Oval 52"/>
            <p:cNvSpPr>
              <a:spLocks noChangeArrowheads="1"/>
            </p:cNvSpPr>
            <p:nvPr/>
          </p:nvSpPr>
          <p:spPr bwMode="auto">
            <a:xfrm>
              <a:off x="2679901" y="3396360"/>
              <a:ext cx="802895" cy="802895"/>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800"/>
            </a:p>
          </p:txBody>
        </p:sp>
        <p:sp>
          <p:nvSpPr>
            <p:cNvPr id="56" name="Oval 55"/>
            <p:cNvSpPr>
              <a:spLocks noChangeArrowheads="1"/>
            </p:cNvSpPr>
            <p:nvPr/>
          </p:nvSpPr>
          <p:spPr bwMode="auto">
            <a:xfrm>
              <a:off x="6713994" y="3465536"/>
              <a:ext cx="802895" cy="802895"/>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800"/>
            </a:p>
          </p:txBody>
        </p:sp>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20214" y="1879912"/>
              <a:ext cx="377458" cy="377458"/>
            </a:xfrm>
            <a:prstGeom prst="rect">
              <a:avLst/>
            </a:prstGeom>
          </p:spPr>
        </p:pic>
        <p:pic>
          <p:nvPicPr>
            <p:cNvPr id="74" name="Picture 73">
              <a:extLst>
                <a:ext uri="{FF2B5EF4-FFF2-40B4-BE49-F238E27FC236}">
                  <a16:creationId xmlns="" xmlns:a16="http://schemas.microsoft.com/office/drawing/2014/main" id="{93D2E5A1-3A07-4193-A2BF-38DF653A4A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0961" y="2435518"/>
              <a:ext cx="640080" cy="640080"/>
            </a:xfrm>
            <a:prstGeom prst="rect">
              <a:avLst/>
            </a:prstGeom>
          </p:spPr>
        </p:pic>
        <p:sp>
          <p:nvSpPr>
            <p:cNvPr id="76" name="Rectangle 75"/>
            <p:cNvSpPr/>
            <p:nvPr/>
          </p:nvSpPr>
          <p:spPr>
            <a:xfrm>
              <a:off x="7513255" y="3753305"/>
              <a:ext cx="2216060" cy="584775"/>
            </a:xfrm>
            <a:prstGeom prst="rect">
              <a:avLst/>
            </a:prstGeom>
          </p:spPr>
          <p:txBody>
            <a:bodyPr wrap="square">
              <a:spAutoFit/>
            </a:bodyPr>
            <a:lstStyle/>
            <a:p>
              <a:pPr>
                <a:spcAft>
                  <a:spcPts val="150"/>
                </a:spcAft>
              </a:pPr>
              <a:r>
                <a:rPr lang="en-US" sz="1600" dirty="0" smtClean="0">
                  <a:solidFill>
                    <a:schemeClr val="tx1">
                      <a:lumMod val="75000"/>
                      <a:lumOff val="25000"/>
                    </a:schemeClr>
                  </a:solidFill>
                  <a:latin typeface="Arial" panose="020B0604020202020204" pitchFamily="34" charset="0"/>
                  <a:cs typeface="Arial" panose="020B0604020202020204" pitchFamily="34" charset="0"/>
                </a:rPr>
                <a:t>Access, Equity, Inclusion</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7" name="Rectangle 76"/>
            <p:cNvSpPr/>
            <p:nvPr/>
          </p:nvSpPr>
          <p:spPr>
            <a:xfrm>
              <a:off x="4814814" y="5884674"/>
              <a:ext cx="2216060" cy="584775"/>
            </a:xfrm>
            <a:prstGeom prst="rect">
              <a:avLst/>
            </a:prstGeom>
          </p:spPr>
          <p:txBody>
            <a:bodyPr wrap="square">
              <a:spAutoFit/>
            </a:bodyPr>
            <a:lstStyle/>
            <a:p>
              <a:pPr algn="ctr">
                <a:spcAft>
                  <a:spcPts val="150"/>
                </a:spcAft>
              </a:pPr>
              <a:r>
                <a:rPr lang="en-US" sz="1600" dirty="0" smtClean="0">
                  <a:solidFill>
                    <a:schemeClr val="tx1">
                      <a:lumMod val="75000"/>
                      <a:lumOff val="25000"/>
                    </a:schemeClr>
                  </a:solidFill>
                  <a:latin typeface="Arial" panose="020B0604020202020204" pitchFamily="34" charset="0"/>
                  <a:cs typeface="Arial" panose="020B0604020202020204" pitchFamily="34" charset="0"/>
                </a:rPr>
                <a:t>Civic Participation &amp; Employment</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80" name="Picture 79">
              <a:extLst>
                <a:ext uri="{FF2B5EF4-FFF2-40B4-BE49-F238E27FC236}">
                  <a16:creationId xmlns="" xmlns:a16="http://schemas.microsoft.com/office/drawing/2014/main" id="{2A72DF23-36AC-4E41-85BF-39C69D68EA14}"/>
                </a:ext>
              </a:extLst>
            </p:cNvPr>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6033663" y="4583169"/>
              <a:ext cx="548640" cy="548640"/>
            </a:xfrm>
            <a:prstGeom prst="rect">
              <a:avLst/>
            </a:prstGeom>
          </p:spPr>
        </p:pic>
        <p:pic>
          <p:nvPicPr>
            <p:cNvPr id="86" name="Picture 85">
              <a:extLst>
                <a:ext uri="{FF2B5EF4-FFF2-40B4-BE49-F238E27FC236}">
                  <a16:creationId xmlns="" xmlns:a16="http://schemas.microsoft.com/office/drawing/2014/main" id="{7B99F46A-C751-45F0-A1C5-9E962505D0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2390" y="5210147"/>
              <a:ext cx="672119" cy="436878"/>
            </a:xfrm>
            <a:prstGeom prst="rect">
              <a:avLst/>
            </a:prstGeom>
          </p:spPr>
        </p:pic>
        <p:pic>
          <p:nvPicPr>
            <p:cNvPr id="87" name="Picture 86">
              <a:extLst>
                <a:ext uri="{FF2B5EF4-FFF2-40B4-BE49-F238E27FC236}">
                  <a16:creationId xmlns="" xmlns:a16="http://schemas.microsoft.com/office/drawing/2014/main" id="{B798828A-8B03-4FD8-9F60-8C6E53286925}"/>
                </a:ext>
              </a:extLst>
            </p:cNvPr>
            <p:cNvPicPr>
              <a:picLocks noChangeAspect="1"/>
            </p:cNvPicPr>
            <p:nvPr/>
          </p:nvPicPr>
          <p:blipFill>
            <a:blip r:embed="rId7" cstate="print">
              <a:biLevel thresh="75000"/>
              <a:extLst>
                <a:ext uri="{28A0092B-C50C-407E-A947-70E740481C1C}">
                  <a14:useLocalDpi xmlns:a14="http://schemas.microsoft.com/office/drawing/2010/main" val="0"/>
                </a:ext>
              </a:extLst>
            </a:blip>
            <a:stretch>
              <a:fillRect/>
            </a:stretch>
          </p:blipFill>
          <p:spPr>
            <a:xfrm>
              <a:off x="3348618" y="2262387"/>
              <a:ext cx="706934" cy="640080"/>
            </a:xfrm>
            <a:prstGeom prst="rect">
              <a:avLst/>
            </a:prstGeom>
          </p:spPr>
        </p:pic>
        <p:pic>
          <p:nvPicPr>
            <p:cNvPr id="88" name="Picture 8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2339" y="4415407"/>
              <a:ext cx="515264" cy="515264"/>
            </a:xfrm>
            <a:prstGeom prst="rect">
              <a:avLst/>
            </a:prstGeom>
          </p:spPr>
        </p:pic>
        <p:sp>
          <p:nvSpPr>
            <p:cNvPr id="96" name="TextBox 95"/>
            <p:cNvSpPr txBox="1"/>
            <p:nvPr/>
          </p:nvSpPr>
          <p:spPr>
            <a:xfrm>
              <a:off x="4295922" y="3354083"/>
              <a:ext cx="1493607" cy="830997"/>
            </a:xfrm>
            <a:prstGeom prst="rect">
              <a:avLst/>
            </a:prstGeom>
            <a:noFill/>
          </p:spPr>
          <p:txBody>
            <a:bodyPr wrap="square" rtlCol="0">
              <a:spAutoFit/>
            </a:bodyPr>
            <a:lstStyle/>
            <a:p>
              <a:pPr algn="ctr"/>
              <a:r>
                <a:rPr lang="en-US" sz="1600" b="1" dirty="0" smtClean="0">
                  <a:solidFill>
                    <a:schemeClr val="tx1">
                      <a:lumMod val="75000"/>
                      <a:lumOff val="25000"/>
                    </a:schemeClr>
                  </a:solidFill>
                  <a:latin typeface="Arial" panose="020B0604020202020204" pitchFamily="34" charset="0"/>
                  <a:cs typeface="Arial" panose="020B0604020202020204" pitchFamily="34" charset="0"/>
                </a:rPr>
                <a:t>Age + Dementia Friendly</a:t>
              </a:r>
              <a:endParaRPr lang="en-US" sz="1600" b="1" dirty="0">
                <a:solidFill>
                  <a:schemeClr val="tx1">
                    <a:lumMod val="75000"/>
                    <a:lumOff val="25000"/>
                  </a:schemeClr>
                </a:solidFill>
                <a:latin typeface="Arial" panose="020B0604020202020204" pitchFamily="34" charset="0"/>
                <a:cs typeface="Arial" panose="020B0604020202020204" pitchFamily="34" charset="0"/>
              </a:endParaRPr>
            </a:p>
          </p:txBody>
        </p:sp>
      </p:grpSp>
      <p:pic>
        <p:nvPicPr>
          <p:cNvPr id="101" name="Picture 100"/>
          <p:cNvPicPr>
            <a:picLocks noChangeAspect="1"/>
          </p:cNvPicPr>
          <p:nvPr/>
        </p:nvPicPr>
        <p:blipFill rotWithShape="1">
          <a:blip r:embed="rId9"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20760" t="15355" r="28970" b="17484"/>
          <a:stretch/>
        </p:blipFill>
        <p:spPr>
          <a:xfrm>
            <a:off x="3383494" y="3425331"/>
            <a:ext cx="367654" cy="441185"/>
          </a:xfrm>
          <a:prstGeom prst="rect">
            <a:avLst/>
          </a:prstGeom>
        </p:spPr>
      </p:pic>
      <p:pic>
        <p:nvPicPr>
          <p:cNvPr id="102" name="Picture 101"/>
          <p:cNvPicPr>
            <a:picLocks noChangeAspect="1"/>
          </p:cNvPicPr>
          <p:nvPr/>
        </p:nvPicPr>
        <p:blipFill>
          <a:blip r:embed="rId10" cstate="print">
            <a:biLevel thresh="75000"/>
            <a:extLst>
              <a:ext uri="{28A0092B-C50C-407E-A947-70E740481C1C}">
                <a14:useLocalDpi xmlns:a14="http://schemas.microsoft.com/office/drawing/2010/main" val="0"/>
              </a:ext>
            </a:extLst>
          </a:blip>
          <a:stretch>
            <a:fillRect/>
          </a:stretch>
        </p:blipFill>
        <p:spPr>
          <a:xfrm>
            <a:off x="3730649" y="3510733"/>
            <a:ext cx="334627" cy="334627"/>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97784" y="1884640"/>
            <a:ext cx="188430" cy="316689"/>
          </a:xfrm>
          <a:prstGeom prst="rect">
            <a:avLst/>
          </a:prstGeom>
        </p:spPr>
      </p:pic>
      <p:pic>
        <p:nvPicPr>
          <p:cNvPr id="4" name="Picture 3"/>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472485" y="3415155"/>
            <a:ext cx="597158" cy="577253"/>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445677" y="2070322"/>
            <a:ext cx="439689" cy="366408"/>
          </a:xfrm>
          <a:prstGeom prst="rect">
            <a:avLst/>
          </a:prstGeom>
        </p:spPr>
      </p:pic>
      <p:cxnSp>
        <p:nvCxnSpPr>
          <p:cNvPr id="62" name="Straight Connector 61"/>
          <p:cNvCxnSpPr/>
          <p:nvPr/>
        </p:nvCxnSpPr>
        <p:spPr>
          <a:xfrm flipV="1">
            <a:off x="5052794" y="4163912"/>
            <a:ext cx="315948" cy="872067"/>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Oval 15"/>
          <p:cNvSpPr>
            <a:spLocks noChangeArrowheads="1"/>
          </p:cNvSpPr>
          <p:nvPr/>
        </p:nvSpPr>
        <p:spPr bwMode="auto">
          <a:xfrm>
            <a:off x="4511373" y="4866812"/>
            <a:ext cx="802895" cy="802895"/>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800"/>
          </a:p>
        </p:txBody>
      </p:sp>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76149" y="4998227"/>
            <a:ext cx="473622" cy="562719"/>
          </a:xfrm>
          <a:prstGeom prst="rect">
            <a:avLst/>
          </a:prstGeom>
        </p:spPr>
      </p:pic>
      <p:sp>
        <p:nvSpPr>
          <p:cNvPr id="68" name="Rectangle 67"/>
          <p:cNvSpPr/>
          <p:nvPr/>
        </p:nvSpPr>
        <p:spPr>
          <a:xfrm>
            <a:off x="2893560" y="5563130"/>
            <a:ext cx="2216060" cy="338554"/>
          </a:xfrm>
          <a:prstGeom prst="rect">
            <a:avLst/>
          </a:prstGeom>
        </p:spPr>
        <p:txBody>
          <a:bodyPr wrap="square">
            <a:spAutoFit/>
          </a:bodyPr>
          <a:lstStyle/>
          <a:p>
            <a:pPr algn="ctr">
              <a:spcAft>
                <a:spcPts val="150"/>
              </a:spcAft>
            </a:pPr>
            <a:r>
              <a:rPr lang="en-US" sz="1600" dirty="0" smtClean="0">
                <a:solidFill>
                  <a:schemeClr val="tx1">
                    <a:lumMod val="75000"/>
                    <a:lumOff val="25000"/>
                  </a:schemeClr>
                </a:solidFill>
                <a:latin typeface="Arial" panose="020B0604020202020204" pitchFamily="34" charset="0"/>
                <a:cs typeface="Arial" panose="020B0604020202020204" pitchFamily="34" charset="0"/>
              </a:rPr>
              <a:t>Public Safety</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180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2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10355800" y="65982"/>
            <a:ext cx="1663437" cy="495832"/>
          </a:xfrm>
          <a:prstGeom prst="rect">
            <a:avLst/>
          </a:prstGeom>
        </p:spPr>
      </p:pic>
      <p:sp>
        <p:nvSpPr>
          <p:cNvPr id="16" name="Title 1"/>
          <p:cNvSpPr txBox="1">
            <a:spLocks/>
          </p:cNvSpPr>
          <p:nvPr/>
        </p:nvSpPr>
        <p:spPr>
          <a:xfrm>
            <a:off x="121769" y="0"/>
            <a:ext cx="9049169" cy="620054"/>
          </a:xfrm>
          <a:prstGeom prst="rect">
            <a:avLst/>
          </a:prstGeom>
          <a:ln>
            <a:noFill/>
          </a:ln>
        </p:spPr>
        <p:txBody>
          <a:bodyPr/>
          <a:lst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a:lstStyle>
          <a:p>
            <a:pPr algn="l"/>
            <a:r>
              <a:rPr lang="en-US" sz="3000" dirty="0" smtClean="0">
                <a:solidFill>
                  <a:schemeClr val="bg1"/>
                </a:solidFill>
              </a:rPr>
              <a:t>Collaborative, Open-Door Approach</a:t>
            </a:r>
            <a:endParaRPr lang="en-US" sz="3000" dirty="0">
              <a:solidFill>
                <a:schemeClr val="bg1"/>
              </a:solidFill>
            </a:endParaRPr>
          </a:p>
        </p:txBody>
      </p:sp>
      <p:sp>
        <p:nvSpPr>
          <p:cNvPr id="17" name="Rectangle 16"/>
          <p:cNvSpPr/>
          <p:nvPr/>
        </p:nvSpPr>
        <p:spPr>
          <a:xfrm>
            <a:off x="1864426" y="1010225"/>
            <a:ext cx="9185647" cy="654025"/>
          </a:xfrm>
          <a:prstGeom prst="rect">
            <a:avLst/>
          </a:prstGeom>
        </p:spPr>
        <p:txBody>
          <a:bodyPr wrap="square" numCol="1">
            <a:spAutoFit/>
          </a:bodyPr>
          <a:lstStyle/>
          <a:p>
            <a:pPr>
              <a:spcBef>
                <a:spcPts val="300"/>
              </a:spcBef>
            </a:pPr>
            <a:endParaRPr lang="en-US" sz="1600" dirty="0">
              <a:solidFill>
                <a:srgbClr val="595959"/>
              </a:solidFill>
              <a:latin typeface="Arial" panose="020B0604020202020204" pitchFamily="34" charset="0"/>
              <a:cs typeface="Arial" panose="020B0604020202020204" pitchFamily="34" charset="0"/>
            </a:endParaRPr>
          </a:p>
          <a:p>
            <a:pPr>
              <a:spcBef>
                <a:spcPts val="300"/>
              </a:spcBef>
            </a:pPr>
            <a:endParaRPr lang="en-US" b="1" dirty="0">
              <a:solidFill>
                <a:srgbClr val="595959"/>
              </a:solidFill>
              <a:latin typeface="Arial" panose="020B0604020202020204" pitchFamily="34" charset="0"/>
              <a:cs typeface="Arial" panose="020B0604020202020204" pitchFamily="34" charset="0"/>
            </a:endParaRPr>
          </a:p>
        </p:txBody>
      </p:sp>
      <p:sp>
        <p:nvSpPr>
          <p:cNvPr id="10" name="Rectangle 9"/>
          <p:cNvSpPr/>
          <p:nvPr/>
        </p:nvSpPr>
        <p:spPr>
          <a:xfrm>
            <a:off x="664137" y="701131"/>
            <a:ext cx="10707908" cy="6186309"/>
          </a:xfrm>
          <a:prstGeom prst="rect">
            <a:avLst/>
          </a:prstGeom>
        </p:spPr>
        <p:txBody>
          <a:bodyPr wrap="square">
            <a:spAutoFit/>
          </a:bodyPr>
          <a:lstStyle/>
          <a:p>
            <a:r>
              <a:rPr lang="en-US" b="1" i="1" dirty="0" smtClean="0">
                <a:solidFill>
                  <a:schemeClr val="accent5">
                    <a:lumMod val="75000"/>
                  </a:schemeClr>
                </a:solidFill>
                <a:latin typeface="Merriweather"/>
              </a:rPr>
              <a:t>It all starts with CONVENING: </a:t>
            </a:r>
            <a:r>
              <a:rPr lang="en-US" dirty="0" smtClean="0">
                <a:solidFill>
                  <a:srgbClr val="424242"/>
                </a:solidFill>
                <a:latin typeface="Merriweather"/>
              </a:rPr>
              <a:t>Active Age- and Dementia Friendly models in Massachusetts</a:t>
            </a:r>
          </a:p>
          <a:p>
            <a:endParaRPr lang="en-US" i="1" dirty="0">
              <a:solidFill>
                <a:srgbClr val="424242"/>
              </a:solidFill>
              <a:latin typeface="Merriweather"/>
            </a:endParaRPr>
          </a:p>
          <a:p>
            <a:pPr marL="285750" indent="-285750">
              <a:buFont typeface="Arial" panose="020B0604020202020204" pitchFamily="34" charset="0"/>
              <a:buChar char="•"/>
            </a:pPr>
            <a:r>
              <a:rPr lang="en-US" b="1" i="1" dirty="0" smtClean="0">
                <a:solidFill>
                  <a:schemeClr val="accent5">
                    <a:lumMod val="75000"/>
                  </a:schemeClr>
                </a:solidFill>
                <a:latin typeface="Merriweather"/>
              </a:rPr>
              <a:t>Age- and Dementia Friendly Cape Ann (</a:t>
            </a:r>
            <a:r>
              <a:rPr lang="en-US" b="1" i="1" dirty="0" err="1" smtClean="0">
                <a:solidFill>
                  <a:schemeClr val="accent5">
                    <a:lumMod val="75000"/>
                  </a:schemeClr>
                </a:solidFill>
                <a:latin typeface="Merriweather"/>
              </a:rPr>
              <a:t>SeniorCare</a:t>
            </a:r>
            <a:r>
              <a:rPr lang="en-US" b="1" i="1" dirty="0" smtClean="0">
                <a:solidFill>
                  <a:schemeClr val="accent5">
                    <a:lumMod val="75000"/>
                  </a:schemeClr>
                </a:solidFill>
                <a:latin typeface="Merriweather"/>
              </a:rPr>
              <a:t>, Inc. – Leader/Coordinator):</a:t>
            </a:r>
          </a:p>
          <a:p>
            <a:pPr marL="742950" lvl="1" indent="-285750">
              <a:buFont typeface="Arial" panose="020B0604020202020204" pitchFamily="34" charset="0"/>
              <a:buChar char="•"/>
            </a:pPr>
            <a:r>
              <a:rPr lang="en-US" i="1" dirty="0" smtClean="0">
                <a:solidFill>
                  <a:srgbClr val="424242"/>
                </a:solidFill>
                <a:latin typeface="Merriweather"/>
              </a:rPr>
              <a:t>ASAP-led model with support from Tufts Health Plan Foundation to work with UMass-Boston for four communities (Gloucester, Rockport, Essex, Manchester)</a:t>
            </a:r>
          </a:p>
          <a:p>
            <a:pPr marL="742950" lvl="1" indent="-285750">
              <a:buFont typeface="Arial" panose="020B0604020202020204" pitchFamily="34" charset="0"/>
              <a:buChar char="•"/>
            </a:pPr>
            <a:endParaRPr lang="en-US" i="1" dirty="0" smtClean="0">
              <a:solidFill>
                <a:srgbClr val="424242"/>
              </a:solidFill>
              <a:latin typeface="Merriweather"/>
            </a:endParaRPr>
          </a:p>
          <a:p>
            <a:pPr marL="285750" indent="-285750">
              <a:buFont typeface="Arial" panose="020B0604020202020204" pitchFamily="34" charset="0"/>
              <a:buChar char="•"/>
            </a:pPr>
            <a:r>
              <a:rPr lang="en-US" b="1" i="1" dirty="0">
                <a:solidFill>
                  <a:schemeClr val="accent5">
                    <a:lumMod val="75000"/>
                  </a:schemeClr>
                </a:solidFill>
                <a:latin typeface="Merriweather"/>
              </a:rPr>
              <a:t>Age-Friendly </a:t>
            </a:r>
            <a:r>
              <a:rPr lang="en-US" b="1" i="1" dirty="0" smtClean="0">
                <a:solidFill>
                  <a:schemeClr val="accent5">
                    <a:lumMod val="75000"/>
                  </a:schemeClr>
                </a:solidFill>
                <a:latin typeface="Merriweather"/>
              </a:rPr>
              <a:t>Berkshires (Berkshire Elder Services – participant):</a:t>
            </a:r>
            <a:endParaRPr lang="en-US" b="1" i="1" dirty="0">
              <a:solidFill>
                <a:schemeClr val="accent5">
                  <a:lumMod val="75000"/>
                </a:schemeClr>
              </a:solidFill>
              <a:latin typeface="Merriweather"/>
            </a:endParaRPr>
          </a:p>
          <a:p>
            <a:pPr marL="742950" lvl="1" indent="-285750">
              <a:buFont typeface="Arial" panose="020B0604020202020204" pitchFamily="34" charset="0"/>
              <a:buChar char="•"/>
            </a:pPr>
            <a:r>
              <a:rPr lang="en-US" i="1" dirty="0">
                <a:solidFill>
                  <a:srgbClr val="424242"/>
                </a:solidFill>
                <a:latin typeface="Merriweather"/>
              </a:rPr>
              <a:t>Countywide effort began with regional planning agency and private-pay </a:t>
            </a:r>
            <a:r>
              <a:rPr lang="en-US" i="1" dirty="0">
                <a:solidFill>
                  <a:schemeClr val="tx1">
                    <a:lumMod val="75000"/>
                    <a:lumOff val="25000"/>
                  </a:schemeClr>
                </a:solidFill>
                <a:latin typeface="Merriweather"/>
              </a:rPr>
              <a:t>home care </a:t>
            </a:r>
            <a:r>
              <a:rPr lang="en-US" i="1" dirty="0">
                <a:solidFill>
                  <a:srgbClr val="424242"/>
                </a:solidFill>
                <a:latin typeface="Merriweather"/>
              </a:rPr>
              <a:t>company that lead “planning” and “people” sides of the work, respectively</a:t>
            </a:r>
            <a:r>
              <a:rPr lang="en-US" i="1" dirty="0" smtClean="0">
                <a:solidFill>
                  <a:srgbClr val="424242"/>
                </a:solidFill>
                <a:latin typeface="Merriweather"/>
              </a:rPr>
              <a:t>.</a:t>
            </a:r>
          </a:p>
          <a:p>
            <a:pPr marL="742950" lvl="1" indent="-285750">
              <a:buFont typeface="Arial" panose="020B0604020202020204" pitchFamily="34" charset="0"/>
              <a:buChar char="•"/>
            </a:pPr>
            <a:endParaRPr lang="en-US" i="1" dirty="0">
              <a:solidFill>
                <a:srgbClr val="424242"/>
              </a:solidFill>
              <a:latin typeface="Merriweather"/>
            </a:endParaRPr>
          </a:p>
          <a:p>
            <a:pPr marL="285750" indent="-285750">
              <a:buFont typeface="Arial" panose="020B0604020202020204" pitchFamily="34" charset="0"/>
              <a:buChar char="•"/>
            </a:pPr>
            <a:r>
              <a:rPr lang="en-US" b="1" i="1" dirty="0" smtClean="0">
                <a:solidFill>
                  <a:schemeClr val="accent5">
                    <a:lumMod val="75000"/>
                  </a:schemeClr>
                </a:solidFill>
                <a:latin typeface="Merriweather"/>
              </a:rPr>
              <a:t>Age-Friendly Boston (Leader/Coordinator):</a:t>
            </a:r>
          </a:p>
          <a:p>
            <a:pPr marL="742950" lvl="1" indent="-285750">
              <a:buFont typeface="Arial" panose="020B0604020202020204" pitchFamily="34" charset="0"/>
              <a:buChar char="•"/>
            </a:pPr>
            <a:r>
              <a:rPr lang="en-US" i="1" dirty="0" smtClean="0">
                <a:solidFill>
                  <a:srgbClr val="424242"/>
                </a:solidFill>
                <a:latin typeface="Merriweather"/>
              </a:rPr>
              <a:t>City’s Elderly Commission on Affairs of the Elderly (now Age Strong Commission) have dedicated staff to convene groups, liaise between city departments and carry out action plan.</a:t>
            </a:r>
          </a:p>
          <a:p>
            <a:pPr marL="742950" lvl="1" indent="-285750">
              <a:buFont typeface="Arial" panose="020B0604020202020204" pitchFamily="34" charset="0"/>
              <a:buChar char="•"/>
            </a:pPr>
            <a:endParaRPr lang="en-US" i="1" dirty="0" smtClean="0">
              <a:solidFill>
                <a:srgbClr val="424242"/>
              </a:solidFill>
              <a:latin typeface="Merriweather"/>
            </a:endParaRPr>
          </a:p>
          <a:p>
            <a:pPr marL="285750" indent="-285750">
              <a:buFont typeface="Arial" panose="020B0604020202020204" pitchFamily="34" charset="0"/>
              <a:buChar char="•"/>
            </a:pPr>
            <a:r>
              <a:rPr lang="en-US" b="1" i="1" dirty="0" smtClean="0">
                <a:solidFill>
                  <a:schemeClr val="accent5">
                    <a:lumMod val="75000"/>
                  </a:schemeClr>
                </a:solidFill>
                <a:latin typeface="Merriweather"/>
              </a:rPr>
              <a:t>MAPC/MAGIC Sub-Region (Minuteman Senior Services – supporter):</a:t>
            </a:r>
            <a:endParaRPr lang="en-US" b="1" i="1" dirty="0">
              <a:solidFill>
                <a:schemeClr val="accent5">
                  <a:lumMod val="75000"/>
                </a:schemeClr>
              </a:solidFill>
              <a:latin typeface="Merriweather"/>
            </a:endParaRPr>
          </a:p>
          <a:p>
            <a:pPr marL="742950" lvl="1" indent="-285750">
              <a:buFont typeface="Arial" panose="020B0604020202020204" pitchFamily="34" charset="0"/>
              <a:buChar char="•"/>
            </a:pPr>
            <a:r>
              <a:rPr lang="en-US" i="1" dirty="0" smtClean="0">
                <a:solidFill>
                  <a:srgbClr val="424242"/>
                </a:solidFill>
                <a:latin typeface="Merriweather"/>
              </a:rPr>
              <a:t>Planning sub-region coordinates and leads an approach focused on housing and transportation, but also supports individual town efforts.</a:t>
            </a:r>
          </a:p>
          <a:p>
            <a:pPr marL="742950" lvl="1" indent="-285750">
              <a:buFont typeface="Arial" panose="020B0604020202020204" pitchFamily="34" charset="0"/>
              <a:buChar char="•"/>
            </a:pPr>
            <a:endParaRPr lang="en-US" i="1" dirty="0">
              <a:solidFill>
                <a:srgbClr val="424242"/>
              </a:solidFill>
              <a:latin typeface="Merriweather"/>
            </a:endParaRPr>
          </a:p>
          <a:p>
            <a:pPr marL="285750" indent="-285750">
              <a:buFont typeface="Arial" panose="020B0604020202020204" pitchFamily="34" charset="0"/>
              <a:buChar char="•"/>
            </a:pPr>
            <a:r>
              <a:rPr lang="en-US" b="1" i="1" dirty="0" smtClean="0">
                <a:solidFill>
                  <a:schemeClr val="accent5">
                    <a:lumMod val="75000"/>
                  </a:schemeClr>
                </a:solidFill>
                <a:latin typeface="Merriweather"/>
              </a:rPr>
              <a:t>Salem for All Ages (North Shore Elder Services – Leadership Council):</a:t>
            </a:r>
          </a:p>
          <a:p>
            <a:pPr marL="742950" lvl="1" indent="-285750">
              <a:buFont typeface="Arial" panose="020B0604020202020204" pitchFamily="34" charset="0"/>
              <a:buChar char="•"/>
            </a:pPr>
            <a:r>
              <a:rPr lang="en-US" i="1" dirty="0" smtClean="0">
                <a:solidFill>
                  <a:srgbClr val="424242"/>
                </a:solidFill>
                <a:latin typeface="Merriweather"/>
              </a:rPr>
              <a:t>Volunteer, retired professor leads “people” side of the work with support from Mayor’s office and local volunteers/volunteer orgs</a:t>
            </a:r>
          </a:p>
          <a:p>
            <a:pPr marL="742950" lvl="1" indent="-285750">
              <a:buFont typeface="Arial" panose="020B0604020202020204" pitchFamily="34" charset="0"/>
              <a:buChar char="•"/>
            </a:pPr>
            <a:endParaRPr lang="en-US" i="1" dirty="0">
              <a:solidFill>
                <a:srgbClr val="424242"/>
              </a:solidFill>
              <a:latin typeface="Merriweather"/>
            </a:endParaRPr>
          </a:p>
        </p:txBody>
      </p:sp>
    </p:spTree>
    <p:extLst>
      <p:ext uri="{BB962C8B-B14F-4D97-AF65-F5344CB8AC3E}">
        <p14:creationId xmlns:p14="http://schemas.microsoft.com/office/powerpoint/2010/main" val="3658278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nk.potx" id="{8337F1DD-9BB0-42F0-BE5C-C5CD31D377CB}" vid="{F2AB7B78-79EA-4DED-A328-83948C253FD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68602</TotalTime>
  <Words>1089</Words>
  <Application>Microsoft Office PowerPoint</Application>
  <PresentationFormat>Widescreen</PresentationFormat>
  <Paragraphs>195</Paragraphs>
  <Slides>28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Helvetica</vt:lpstr>
      <vt:lpstr>Merriweather</vt:lpstr>
      <vt:lpstr>nyt-imperial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James</cp:lastModifiedBy>
  <cp:revision>351</cp:revision>
  <dcterms:created xsi:type="dcterms:W3CDTF">2017-05-01T18:56:14Z</dcterms:created>
  <dcterms:modified xsi:type="dcterms:W3CDTF">2019-10-22T00:18:22Z</dcterms:modified>
</cp:coreProperties>
</file>