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81" r:id="rId4"/>
    <p:sldId id="259" r:id="rId5"/>
    <p:sldId id="285" r:id="rId6"/>
    <p:sldId id="260" r:id="rId7"/>
    <p:sldId id="261" r:id="rId8"/>
    <p:sldId id="278" r:id="rId9"/>
    <p:sldId id="264" r:id="rId10"/>
    <p:sldId id="265" r:id="rId11"/>
    <p:sldId id="277" r:id="rId12"/>
    <p:sldId id="267" r:id="rId13"/>
    <p:sldId id="287" r:id="rId14"/>
    <p:sldId id="275" r:id="rId15"/>
    <p:sldId id="276" r:id="rId16"/>
    <p:sldId id="270" r:id="rId17"/>
    <p:sldId id="279" r:id="rId18"/>
    <p:sldId id="274" r:id="rId19"/>
    <p:sldId id="289" r:id="rId20"/>
    <p:sldId id="290" r:id="rId21"/>
    <p:sldId id="28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10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1787423363430647"/>
                  <c:y val="8.1711611481850632E-2"/>
                </c:manualLayout>
              </c:layout>
              <c:tx>
                <c:rich>
                  <a:bodyPr/>
                  <a:lstStyle/>
                  <a:p>
                    <a:fld id="{C3A1FBC5-58F2-412A-8B78-119DC6F64654}" type="CATEGORYNAME">
                      <a:rPr lang="en-US" sz="1400" b="1"/>
                      <a:pPr/>
                      <a:t>[CATEGORY NAME]</a:t>
                    </a:fld>
                    <a:r>
                      <a:rPr lang="en-US" sz="1400" b="1" baseline="0" dirty="0"/>
                      <a:t>
</a:t>
                    </a:r>
                    <a:fld id="{34220740-66E3-45CA-83F9-DB57625FA52A}" type="PERCENTAGE">
                      <a:rPr lang="en-US" sz="1400" b="1" baseline="0"/>
                      <a:pPr/>
                      <a:t>[PERCENTAGE]</a:t>
                    </a:fld>
                    <a:endParaRPr lang="en-US" sz="1400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001700579417715"/>
                  <c:y val="-0.20970540800322424"/>
                </c:manualLayout>
              </c:layout>
              <c:tx>
                <c:rich>
                  <a:bodyPr/>
                  <a:lstStyle/>
                  <a:p>
                    <a:fld id="{C4DCEF76-CA40-435D-BAD1-B5ABA684248C}" type="CATEGORYNAME">
                      <a:rPr lang="en-US" sz="1400" b="1"/>
                      <a:pPr/>
                      <a:t>[CATEGORY NAME]</a:t>
                    </a:fld>
                    <a:r>
                      <a:rPr lang="en-US" sz="1400" b="1" baseline="0" dirty="0"/>
                      <a:t>
</a:t>
                    </a:r>
                    <a:fld id="{146E56F2-B16B-4F0D-A9F5-E3AED894A418}" type="PERCENTAGE">
                      <a:rPr lang="en-US" sz="1400" b="1" baseline="0"/>
                      <a:pPr/>
                      <a:t>[PERCENTAGE]</a:t>
                    </a:fld>
                    <a:endParaRPr lang="en-US" sz="1400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87DA404-7E02-42C7-AE9C-506C9B07D217}" type="CATEGORYNAME">
                      <a:rPr lang="en-US" sz="1400" b="1"/>
                      <a:pPr/>
                      <a:t>[CATEGORY NAME]</a:t>
                    </a:fld>
                    <a:r>
                      <a:rPr lang="en-US" sz="1400" b="1" baseline="0" dirty="0"/>
                      <a:t>
</a:t>
                    </a:r>
                    <a:fld id="{AD251B7F-14DB-4474-A311-D21D978F75BA}" type="PERCENTAGE">
                      <a:rPr lang="en-US" sz="1400" b="1" baseline="0"/>
                      <a:pPr/>
                      <a:t>[PERCENTAGE]</a:t>
                    </a:fld>
                    <a:endParaRPr lang="en-US" sz="1400" b="1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021437130745166"/>
                  <c:y val="0.20509430055401195"/>
                </c:manualLayout>
              </c:layout>
              <c:tx>
                <c:rich>
                  <a:bodyPr/>
                  <a:lstStyle/>
                  <a:p>
                    <a:fld id="{6D8E9ABE-7991-44E7-91BC-01F53376F7F5}" type="CATEGORYNAME">
                      <a:rPr lang="en-US" sz="1400" b="1" dirty="0"/>
                      <a:pPr/>
                      <a:t>[CATEGORY NAME]</a:t>
                    </a:fld>
                    <a:r>
                      <a:rPr lang="en-US" sz="1400" b="1" baseline="0" dirty="0"/>
                      <a:t>
</a:t>
                    </a:r>
                    <a:fld id="{62498717-7540-4E32-91E4-5FD971E00A60}" type="PERCENTAGE">
                      <a:rPr lang="en-US" sz="1400" b="1" baseline="0" dirty="0"/>
                      <a:pPr/>
                      <a:t>[PERCENTAGE]</a:t>
                    </a:fld>
                    <a:endParaRPr lang="en-US" sz="1400" b="1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Socio Economic Factors</c:v>
                </c:pt>
                <c:pt idx="1">
                  <c:v>Health Behaviors</c:v>
                </c:pt>
                <c:pt idx="2">
                  <c:v>Physical Environment</c:v>
                </c:pt>
                <c:pt idx="3">
                  <c:v>Clinical Care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6">
          <a:satMod val="175000"/>
          <a:alpha val="40000"/>
        </a:schemeClr>
      </a:glo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86DE-8BF5-48BF-BB43-A7631230FC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8003-1037-45D7-8A45-A092A7382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4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D3DB-1332-4278-A83A-3B73B4C5D5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6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6F9-378C-45B9-B273-8B04A07E4E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1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79FF-AE5E-48C3-AC21-F18B4F992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3C2C-529D-4531-B8AC-FCA1C3893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2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7419-12CB-4D17-B1A1-6B19872A0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9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7AB0-7414-484F-8476-5CBE9D86F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5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9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8D43-86F4-49A9-8911-E8FD2ABC9E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7C53-957E-4D9D-8750-5FA59286C1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7DE7-38D9-490A-9FAB-BFD7F1517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88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76725"/>
            <a:ext cx="10363200" cy="1470025"/>
          </a:xfrm>
          <a:prstGeom prst="rect">
            <a:avLst/>
          </a:prstGeom>
        </p:spPr>
        <p:txBody>
          <a:bodyPr anchor="b"/>
          <a:lstStyle>
            <a:lvl1pPr>
              <a:defRPr sz="40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472338"/>
            <a:ext cx="10363200" cy="13686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FE05-5CC8-4106-A0EB-4B457D1D2F48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3B05-1515-4F2F-9521-DD01CB4E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240579-081D-40DB-AB99-171B8AE9F8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35C224-EDAD-42A2-BF26-028782B5C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4a.org/files/n4aMakingYourCommunityLivable1.pdf" TargetMode="External"/><Relationship Id="rId3" Type="http://schemas.openxmlformats.org/officeDocument/2006/relationships/hyperlink" Target="http://www.aarp.org/livabiity" TargetMode="External"/><Relationship Id="rId7" Type="http://schemas.openxmlformats.org/officeDocument/2006/relationships/hyperlink" Target="https://mahealthyagingcollaborative.org/age-friendly/ma/map/" TargetMode="External"/><Relationship Id="rId2" Type="http://schemas.openxmlformats.org/officeDocument/2006/relationships/hyperlink" Target="mailto:James.Fuccione@mahealthyaging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ahealthyagingcollaborative.org/data-report/explore-the-profiles/community-profiles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www.masshealthyagingcollaborative.org/age-friendly/ma" TargetMode="External"/><Relationship Id="rId10" Type="http://schemas.openxmlformats.org/officeDocument/2006/relationships/hyperlink" Target="https://mahealthyagingcollaborative.org/age-friendly/dfaf-report/" TargetMode="External"/><Relationship Id="rId4" Type="http://schemas.openxmlformats.org/officeDocument/2006/relationships/hyperlink" Target="http://www.jfcsboston.org/DementiaFriendlyMA" TargetMode="External"/><Relationship Id="rId9" Type="http://schemas.openxmlformats.org/officeDocument/2006/relationships/hyperlink" Target="http://www.who.it/ageing/publications/age_friendly_cities_checklis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39390"/>
            <a:ext cx="12019546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1F497D"/>
                </a:solidFill>
              </a:rPr>
              <a:t>Welcome</a:t>
            </a:r>
            <a:endParaRPr lang="en-US" sz="4800" dirty="0">
              <a:solidFill>
                <a:srgbClr val="1F497D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Massachusetts </a:t>
            </a:r>
            <a:r>
              <a:rPr lang="en-US" sz="2400" dirty="0">
                <a:solidFill>
                  <a:srgbClr val="1F497D"/>
                </a:solidFill>
              </a:rPr>
              <a:t>Healthy Aging Collaborative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Advisory Council Meeting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James Fuccione – Senior Director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Wednesday, August 2, </a:t>
            </a:r>
            <a:r>
              <a:rPr lang="en-US" sz="1600" dirty="0">
                <a:solidFill>
                  <a:schemeClr val="tx2"/>
                </a:solidFill>
              </a:rPr>
              <a:t>2017</a:t>
            </a:r>
          </a:p>
          <a:p>
            <a:pPr marL="0" indent="0" algn="ctr">
              <a:buNone/>
            </a:pP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25" y="292804"/>
            <a:ext cx="5548697" cy="1653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676" y="6123043"/>
            <a:ext cx="1369409" cy="542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8983" y="61837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</a:rPr>
              <a:t>The work of the Massachusetts Healthy Aging Collaborative is supported in part by Tufts Health Plan Foundation.</a:t>
            </a:r>
          </a:p>
        </p:txBody>
      </p:sp>
    </p:spTree>
    <p:extLst>
      <p:ext uri="{BB962C8B-B14F-4D97-AF65-F5344CB8AC3E}">
        <p14:creationId xmlns:p14="http://schemas.microsoft.com/office/powerpoint/2010/main" val="26473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72" t="13736" r="20951"/>
          <a:stretch/>
        </p:blipFill>
        <p:spPr>
          <a:xfrm>
            <a:off x="2369820" y="627797"/>
            <a:ext cx="745236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688" t="17080" r="10407" b="7700"/>
          <a:stretch/>
        </p:blipFill>
        <p:spPr>
          <a:xfrm>
            <a:off x="2438402" y="1865915"/>
            <a:ext cx="7379593" cy="484397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13397" y="7229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– AF/DF Communities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192" y="693780"/>
            <a:ext cx="10515600" cy="94395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 Age-Friendly Resources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974" y="1827165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Community Challenge Grants </a:t>
            </a:r>
            <a:r>
              <a:rPr lang="en-US" sz="2400" dirty="0"/>
              <a:t>This year AARP launched a grant program for “shovel ready” Age Friendly pilots and activities. All communities/organizations were invited. Will continue.</a:t>
            </a:r>
            <a:endParaRPr lang="en-US" sz="2400" b="1" dirty="0"/>
          </a:p>
          <a:p>
            <a:pPr>
              <a:spcBef>
                <a:spcPts val="0"/>
              </a:spcBef>
            </a:pPr>
            <a:r>
              <a:rPr lang="en-US" sz="2400" b="1" dirty="0"/>
              <a:t>Quarterly Webinars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Annual Conferences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TA</a:t>
            </a:r>
            <a:r>
              <a:rPr lang="en-US" sz="2400" dirty="0"/>
              <a:t> with applications and action plans 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Online toolkits </a:t>
            </a:r>
            <a:r>
              <a:rPr lang="en-US" sz="2400" dirty="0"/>
              <a:t>and sample documents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Private Facebook page for Network members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AARP </a:t>
            </a:r>
            <a:r>
              <a:rPr lang="en-US" sz="2400" b="1" dirty="0"/>
              <a:t>Livability Index - </a:t>
            </a:r>
            <a:r>
              <a:rPr lang="en-US" sz="2400" dirty="0"/>
              <a:t>http://bit.ly/1E1CiZg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Resources are developed as needs and opportunities arise.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75" y="5407926"/>
            <a:ext cx="1172875" cy="11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21" y="5774638"/>
            <a:ext cx="3039717" cy="76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858802"/>
            <a:ext cx="8686800" cy="67145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005AAA"/>
                </a:solidFill>
              </a:rPr>
              <a:t>Dementia Friendly Massachusetts</a:t>
            </a:r>
            <a:endParaRPr lang="en-US" sz="3000" b="1" dirty="0">
              <a:solidFill>
                <a:srgbClr val="005AAA"/>
              </a:solidFill>
            </a:endParaRP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6" name="Picture 5" descr="http://intranet/Graphics/editor/JGordon217/JFCS_Logo_pri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41" y="1916674"/>
            <a:ext cx="2150068" cy="86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09" y="1680968"/>
            <a:ext cx="3762978" cy="121707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5" y="1798823"/>
            <a:ext cx="3329230" cy="1043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81241" y="328445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accelerate the creation and expansion of dementia friendly systems and grassroots programs across Massachusetts.</a:t>
            </a:r>
          </a:p>
          <a:p>
            <a:pPr marL="342900" lvl="0" indent="-342900">
              <a:buFont typeface="+mj-lt"/>
              <a:buAutoNum type="arabicPeriod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diverse stakeholders are engaged, and that benefits reach varied geographic and cultural communities.</a:t>
            </a:r>
          </a:p>
          <a:p>
            <a:pPr marL="342900" lvl="0" indent="-342900">
              <a:buFont typeface="+mj-lt"/>
              <a:buAutoNum type="arabicPeriod"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integration of age-friendly and dementia friendly efforts. 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6688"/>
          <a:stretch/>
        </p:blipFill>
        <p:spPr>
          <a:xfrm>
            <a:off x="1282889" y="1530259"/>
            <a:ext cx="9826388" cy="499293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81200" y="858802"/>
            <a:ext cx="8686800" cy="67145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005AAA"/>
                </a:solidFill>
              </a:rPr>
              <a:t>Dementia Friendly Massachusetts</a:t>
            </a:r>
            <a:endParaRPr lang="en-US" sz="3000" b="1" dirty="0">
              <a:solidFill>
                <a:srgbClr val="005AAA"/>
              </a:solidFill>
            </a:endParaRP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0059" y="919918"/>
            <a:ext cx="8686800" cy="67145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>
                <a:solidFill>
                  <a:srgbClr val="005AAA"/>
                </a:solidFill>
              </a:rPr>
              <a:t>Better Together Strategy</a:t>
            </a: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89" t="21723" r="29147" b="-1"/>
          <a:stretch/>
        </p:blipFill>
        <p:spPr>
          <a:xfrm>
            <a:off x="3507347" y="1591375"/>
            <a:ext cx="5228824" cy="5124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0059" y="919918"/>
            <a:ext cx="8686800" cy="67145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>
                <a:solidFill>
                  <a:srgbClr val="005AAA"/>
                </a:solidFill>
              </a:rPr>
              <a:t>Better Together Strategy</a:t>
            </a: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813" t="24719" r="23241" b="14732"/>
          <a:stretch/>
        </p:blipFill>
        <p:spPr>
          <a:xfrm>
            <a:off x="2305318" y="1777283"/>
            <a:ext cx="7366715" cy="44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69" y="1576118"/>
            <a:ext cx="1219924" cy="9153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0862" y="1452347"/>
            <a:ext cx="7848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Plans from Boston, Age-Friendly Berkshires</a:t>
            </a: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at MA Smart Growth Alliance, HLCE “Sharpening Your Skills,” </a:t>
            </a:r>
            <a:r>
              <a:rPr lang="en-US" b="1" dirty="0" err="1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LeadingAge</a:t>
            </a: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 Mass Municipal Association</a:t>
            </a: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$1.7m in THPF funding to age/dementia friendly causes/communities, AARP Community Challenge</a:t>
            </a: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with representatives from 22 cities and towns, Age-Friendly RI</a:t>
            </a: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Convened three MHAC Strategy Subcommittees and plan to add a fourth on Access, Equity and Cultural Inclusion</a:t>
            </a: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60862" y="570278"/>
            <a:ext cx="8686800" cy="100584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and Updates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37" y="2702152"/>
            <a:ext cx="871688" cy="817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4" y="5501893"/>
            <a:ext cx="685800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11" y="4357898"/>
            <a:ext cx="952626" cy="952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93" y="3671013"/>
            <a:ext cx="599694" cy="5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231" t="16154" r="22123"/>
          <a:stretch/>
        </p:blipFill>
        <p:spPr>
          <a:xfrm>
            <a:off x="2606040" y="762000"/>
            <a:ext cx="6979920" cy="58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654" t="19012" r="14861" b="-1"/>
          <a:stretch/>
        </p:blipFill>
        <p:spPr>
          <a:xfrm>
            <a:off x="2377440" y="1021080"/>
            <a:ext cx="8260080" cy="56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6200" y="774515"/>
            <a:ext cx="7351810" cy="77384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the MHAC?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6200" y="1548358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1600" b="1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Healthy Aging Collaborative</a:t>
            </a:r>
            <a:r>
              <a:rPr lang="en-US" sz="1600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 network of leaders in community, health and wellness, government, advocacy, research, business, education, and philanthropy who have come together to advance healthy aging.</a:t>
            </a:r>
          </a:p>
          <a:p>
            <a:endParaRPr lang="en-US" sz="1600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</a:t>
            </a:r>
            <a:r>
              <a:rPr lang="en-US" sz="1600" b="1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Advancing Age-Friendly and Dementia Friendly Communities</a:t>
            </a:r>
            <a:endParaRPr lang="en-US" sz="1600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behavior change among policymakers and planners to use an age-friendly lens and adopt specific asks (aging in all </a:t>
            </a:r>
            <a:r>
              <a:rPr lang="en-US" sz="160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n-US" sz="1600" smtClean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“champions” among the usual and unusual suspects and raise public awareness of healthy aging and age-friendly community efforts.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rgbClr val="5B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capacity of local communities to embark on the age-friendly designation journey </a:t>
            </a:r>
          </a:p>
          <a:p>
            <a:endParaRPr lang="en-US" sz="1600" i="1" dirty="0">
              <a:solidFill>
                <a:srgbClr val="5B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8" name="Picture 2" descr="Image result for tufts health plan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3" y="5444884"/>
            <a:ext cx="2132731" cy="8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mass association councils on a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14" y="5126451"/>
            <a:ext cx="1403126" cy="14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aarp 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49" y="5126451"/>
            <a:ext cx="1778709" cy="14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elder services of merrimack val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80231"/>
            <a:ext cx="2971800" cy="5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81" y="5184765"/>
            <a:ext cx="2403266" cy="11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0862" y="1452347"/>
            <a:ext cx="78486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comments to Governor’s Council </a:t>
            </a: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and support from MHAC, AARP, DFMA</a:t>
            </a: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60862" y="570278"/>
            <a:ext cx="8686800" cy="100584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31" y="1412829"/>
            <a:ext cx="680631" cy="680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31" y="2097571"/>
            <a:ext cx="680631" cy="680631"/>
          </a:xfrm>
          <a:prstGeom prst="rect">
            <a:avLst/>
          </a:prstGeom>
        </p:spPr>
      </p:pic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3370997" y="2557669"/>
            <a:ext cx="5022376" cy="4212184"/>
            <a:chOff x="1104" y="576"/>
            <a:chExt cx="3676" cy="3083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4" y="576"/>
              <a:ext cx="3668" cy="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76"/>
              <a:ext cx="3676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12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57710" y="970028"/>
            <a:ext cx="8686800" cy="671457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>
                <a:solidFill>
                  <a:srgbClr val="005AAA"/>
                </a:solidFill>
              </a:rPr>
              <a:t>Resources and Contact Info</a:t>
            </a: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710" y="1848045"/>
            <a:ext cx="772430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Fuccione: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James.Fuccione@mahealthyaging.org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617-717-9493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Livability Index </a:t>
            </a: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Dementia Friendly Massachusetts Toolkit</a:t>
            </a: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MHAC: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Age-Friendly Toolkits </a:t>
            </a: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MHAC: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Mass. Healthy Aging Community Profiles</a:t>
            </a: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MHAC: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Current Age/Dementia Friendly Communities in MA</a:t>
            </a: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N4A Report: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Making Your Community Livable for All Ages</a:t>
            </a: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Checklist of essential features of age-friendly cities</a:t>
            </a: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 </a:t>
            </a: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What We Have and What We Need</a:t>
            </a:r>
            <a:r>
              <a:rPr lang="en-US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Building an Age- and Dementia Friendly Commonwealth</a:t>
            </a: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881347" y="5070975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1B61"/>
                </a:solidFill>
                <a:latin typeface="Arial"/>
              </a:rPr>
              <a:t>Massachusetts: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107694" y="2086336"/>
            <a:ext cx="175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1B61"/>
                </a:solidFill>
                <a:latin typeface="Arial"/>
              </a:rPr>
              <a:t>International/National: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00200" y="3457980"/>
            <a:ext cx="8991600" cy="533400"/>
          </a:xfrm>
          <a:prstGeom prst="rightArrow">
            <a:avLst/>
          </a:prstGeom>
          <a:solidFill>
            <a:srgbClr val="304066"/>
          </a:solidFill>
          <a:ln w="12700" cap="flat" cmpd="sng" algn="ctr">
            <a:solidFill>
              <a:srgbClr val="6666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2005 to Today</a:t>
            </a:r>
          </a:p>
        </p:txBody>
      </p:sp>
      <p:sp>
        <p:nvSpPr>
          <p:cNvPr id="27" name="Flowchart: Connector 26"/>
          <p:cNvSpPr>
            <a:spLocks noChangeAspect="1"/>
          </p:cNvSpPr>
          <p:nvPr/>
        </p:nvSpPr>
        <p:spPr>
          <a:xfrm>
            <a:off x="3956112" y="39913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8" name="Flowchart: Connector 27"/>
          <p:cNvSpPr>
            <a:spLocks noChangeAspect="1"/>
          </p:cNvSpPr>
          <p:nvPr/>
        </p:nvSpPr>
        <p:spPr>
          <a:xfrm>
            <a:off x="3958276" y="41437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29" name="Flowchart: Connector 28"/>
          <p:cNvSpPr>
            <a:spLocks noChangeAspect="1"/>
          </p:cNvSpPr>
          <p:nvPr/>
        </p:nvSpPr>
        <p:spPr>
          <a:xfrm>
            <a:off x="3960440" y="42961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0" name="Flowchart: Connector 29"/>
          <p:cNvSpPr>
            <a:spLocks noChangeAspect="1"/>
          </p:cNvSpPr>
          <p:nvPr/>
        </p:nvSpPr>
        <p:spPr>
          <a:xfrm>
            <a:off x="3962603" y="44485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1" name="Flowchart: Connector 30"/>
          <p:cNvSpPr>
            <a:spLocks noChangeAspect="1"/>
          </p:cNvSpPr>
          <p:nvPr/>
        </p:nvSpPr>
        <p:spPr>
          <a:xfrm>
            <a:off x="8636360" y="39913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2" name="Flowchart: Connector 31"/>
          <p:cNvSpPr>
            <a:spLocks noChangeAspect="1"/>
          </p:cNvSpPr>
          <p:nvPr/>
        </p:nvSpPr>
        <p:spPr>
          <a:xfrm>
            <a:off x="8636360" y="41437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3" name="Flowchart: Connector 32"/>
          <p:cNvSpPr>
            <a:spLocks noChangeAspect="1"/>
          </p:cNvSpPr>
          <p:nvPr/>
        </p:nvSpPr>
        <p:spPr>
          <a:xfrm>
            <a:off x="8636360" y="4299228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4" name="Flowchart: Connector 33"/>
          <p:cNvSpPr>
            <a:spLocks noChangeAspect="1"/>
          </p:cNvSpPr>
          <p:nvPr/>
        </p:nvSpPr>
        <p:spPr>
          <a:xfrm>
            <a:off x="8636360" y="4451628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90482" y="1703856"/>
            <a:ext cx="1400998" cy="1143000"/>
          </a:xfrm>
          <a:prstGeom prst="round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Flowchart: Connector 35"/>
          <p:cNvSpPr>
            <a:spLocks noChangeAspect="1"/>
          </p:cNvSpPr>
          <p:nvPr/>
        </p:nvSpPr>
        <p:spPr>
          <a:xfrm>
            <a:off x="3460125" y="29245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>
          <a:xfrm>
            <a:off x="3462289" y="30769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8" name="Flowchart: Connector 37"/>
          <p:cNvSpPr>
            <a:spLocks noChangeAspect="1"/>
          </p:cNvSpPr>
          <p:nvPr/>
        </p:nvSpPr>
        <p:spPr>
          <a:xfrm>
            <a:off x="3464453" y="32293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39" name="Flowchart: Connector 38"/>
          <p:cNvSpPr>
            <a:spLocks noChangeAspect="1"/>
          </p:cNvSpPr>
          <p:nvPr/>
        </p:nvSpPr>
        <p:spPr>
          <a:xfrm>
            <a:off x="3466616" y="33817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28184" y="1957801"/>
            <a:ext cx="159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</a:rPr>
              <a:t>WHO Age-Friendly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105214" y="1705637"/>
            <a:ext cx="1520077" cy="1143000"/>
          </a:xfrm>
          <a:prstGeom prst="round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>
          <a:xfrm>
            <a:off x="5791200" y="29245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3" name="Flowchart: Connector 42"/>
          <p:cNvSpPr>
            <a:spLocks noChangeAspect="1"/>
          </p:cNvSpPr>
          <p:nvPr/>
        </p:nvSpPr>
        <p:spPr>
          <a:xfrm>
            <a:off x="5793364" y="30769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4" name="Flowchart: Connector 43"/>
          <p:cNvSpPr>
            <a:spLocks noChangeAspect="1"/>
          </p:cNvSpPr>
          <p:nvPr/>
        </p:nvSpPr>
        <p:spPr>
          <a:xfrm>
            <a:off x="5795528" y="32293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5" name="Flowchart: Connector 44"/>
          <p:cNvSpPr>
            <a:spLocks noChangeAspect="1"/>
          </p:cNvSpPr>
          <p:nvPr/>
        </p:nvSpPr>
        <p:spPr>
          <a:xfrm>
            <a:off x="5797691" y="33817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3386" y="1684004"/>
            <a:ext cx="157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</a:rPr>
              <a:t>AARP becomes USA affiliate for WHO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667000" y="4626909"/>
            <a:ext cx="2373376" cy="1143000"/>
          </a:xfrm>
          <a:prstGeom prst="round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17099" y="483404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</a:rPr>
              <a:t>Tufts HP Foundation and Healthy Aging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377398" y="4628836"/>
            <a:ext cx="2820484" cy="457200"/>
          </a:xfrm>
          <a:prstGeom prst="round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Flowchart: Connector 49"/>
          <p:cNvSpPr>
            <a:spLocks noChangeAspect="1"/>
          </p:cNvSpPr>
          <p:nvPr/>
        </p:nvSpPr>
        <p:spPr>
          <a:xfrm>
            <a:off x="9433560" y="39913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1" name="Flowchart: Connector 50"/>
          <p:cNvSpPr>
            <a:spLocks noChangeAspect="1"/>
          </p:cNvSpPr>
          <p:nvPr/>
        </p:nvSpPr>
        <p:spPr>
          <a:xfrm>
            <a:off x="9433560" y="41437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2" name="Flowchart: Connector 51"/>
          <p:cNvSpPr>
            <a:spLocks noChangeAspect="1"/>
          </p:cNvSpPr>
          <p:nvPr/>
        </p:nvSpPr>
        <p:spPr>
          <a:xfrm>
            <a:off x="9433560" y="4299228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3" name="Flowchart: Connector 52"/>
          <p:cNvSpPr>
            <a:spLocks noChangeAspect="1"/>
          </p:cNvSpPr>
          <p:nvPr/>
        </p:nvSpPr>
        <p:spPr>
          <a:xfrm>
            <a:off x="9433560" y="4451628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4" name="Flowchart: Connector 53"/>
          <p:cNvSpPr>
            <a:spLocks noChangeAspect="1"/>
          </p:cNvSpPr>
          <p:nvPr/>
        </p:nvSpPr>
        <p:spPr>
          <a:xfrm>
            <a:off x="5775960" y="39913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5" name="Flowchart: Connector 54"/>
          <p:cNvSpPr>
            <a:spLocks noChangeAspect="1"/>
          </p:cNvSpPr>
          <p:nvPr/>
        </p:nvSpPr>
        <p:spPr>
          <a:xfrm>
            <a:off x="5775960" y="4143780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6" name="Flowchart: Connector 55"/>
          <p:cNvSpPr>
            <a:spLocks noChangeAspect="1"/>
          </p:cNvSpPr>
          <p:nvPr/>
        </p:nvSpPr>
        <p:spPr>
          <a:xfrm>
            <a:off x="5775960" y="4299228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7" name="Flowchart: Connector 56"/>
          <p:cNvSpPr>
            <a:spLocks noChangeAspect="1"/>
          </p:cNvSpPr>
          <p:nvPr/>
        </p:nvSpPr>
        <p:spPr>
          <a:xfrm>
            <a:off x="5775960" y="4451628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549872" y="5170587"/>
            <a:ext cx="2531165" cy="1325604"/>
          </a:xfrm>
          <a:prstGeom prst="round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73038" y="5198410"/>
            <a:ext cx="3247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</a:rPr>
              <a:t>Mass. Healthy Aging Collaborative: Convener/Steering Committee</a:t>
            </a:r>
          </a:p>
        </p:txBody>
      </p:sp>
      <p:sp>
        <p:nvSpPr>
          <p:cNvPr id="60" name="Flowchart: Connector 59"/>
          <p:cNvSpPr>
            <a:spLocks noChangeAspect="1"/>
          </p:cNvSpPr>
          <p:nvPr/>
        </p:nvSpPr>
        <p:spPr>
          <a:xfrm>
            <a:off x="5773812" y="4605276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1" name="Flowchart: Connector 60"/>
          <p:cNvSpPr>
            <a:spLocks noChangeAspect="1"/>
          </p:cNvSpPr>
          <p:nvPr/>
        </p:nvSpPr>
        <p:spPr>
          <a:xfrm>
            <a:off x="5773812" y="4760724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2" name="Flowchart: Connector 61"/>
          <p:cNvSpPr>
            <a:spLocks noChangeAspect="1"/>
          </p:cNvSpPr>
          <p:nvPr/>
        </p:nvSpPr>
        <p:spPr>
          <a:xfrm>
            <a:off x="5773812" y="4913124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3" name="Flowchart: Connector 62"/>
          <p:cNvSpPr>
            <a:spLocks noChangeAspect="1"/>
          </p:cNvSpPr>
          <p:nvPr/>
        </p:nvSpPr>
        <p:spPr>
          <a:xfrm>
            <a:off x="7476186" y="2986827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4" name="Flowchart: Connector 63"/>
          <p:cNvSpPr>
            <a:spLocks noChangeAspect="1"/>
          </p:cNvSpPr>
          <p:nvPr/>
        </p:nvSpPr>
        <p:spPr>
          <a:xfrm>
            <a:off x="7478350" y="3139227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5" name="Flowchart: Connector 64"/>
          <p:cNvSpPr>
            <a:spLocks noChangeAspect="1"/>
          </p:cNvSpPr>
          <p:nvPr/>
        </p:nvSpPr>
        <p:spPr>
          <a:xfrm>
            <a:off x="7480514" y="3291627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6" name="Flowchart: Connector 65"/>
          <p:cNvSpPr>
            <a:spLocks noChangeAspect="1"/>
          </p:cNvSpPr>
          <p:nvPr/>
        </p:nvSpPr>
        <p:spPr>
          <a:xfrm>
            <a:off x="7482677" y="3444027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976501" y="1728003"/>
            <a:ext cx="3374471" cy="1143000"/>
          </a:xfrm>
          <a:prstGeom prst="round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58679" y="1810834"/>
            <a:ext cx="337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</a:rPr>
              <a:t>Dementia Friendly America Announced at WH Conference on Aging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77398" y="4678428"/>
            <a:ext cx="282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</a:rPr>
              <a:t>Dementia Friendly MA</a:t>
            </a:r>
          </a:p>
        </p:txBody>
      </p:sp>
      <p:sp>
        <p:nvSpPr>
          <p:cNvPr id="71" name="Flowchart: Connector 70"/>
          <p:cNvSpPr>
            <a:spLocks noChangeAspect="1"/>
          </p:cNvSpPr>
          <p:nvPr/>
        </p:nvSpPr>
        <p:spPr>
          <a:xfrm>
            <a:off x="9445579" y="4607423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2" name="Flowchart: Connector 71"/>
          <p:cNvSpPr>
            <a:spLocks noChangeAspect="1"/>
          </p:cNvSpPr>
          <p:nvPr/>
        </p:nvSpPr>
        <p:spPr>
          <a:xfrm>
            <a:off x="9445579" y="4759823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3" name="Flowchart: Connector 72"/>
          <p:cNvSpPr>
            <a:spLocks noChangeAspect="1"/>
          </p:cNvSpPr>
          <p:nvPr/>
        </p:nvSpPr>
        <p:spPr>
          <a:xfrm>
            <a:off x="9445579" y="4915271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4" name="Flowchart: Connector 73"/>
          <p:cNvSpPr>
            <a:spLocks noChangeAspect="1"/>
          </p:cNvSpPr>
          <p:nvPr/>
        </p:nvSpPr>
        <p:spPr>
          <a:xfrm>
            <a:off x="9445579" y="5067671"/>
            <a:ext cx="91440" cy="73152"/>
          </a:xfrm>
          <a:prstGeom prst="flowChartConnector">
            <a:avLst/>
          </a:prstGeom>
          <a:solidFill>
            <a:srgbClr val="304066"/>
          </a:solidFill>
          <a:ln w="12700" cap="flat" cmpd="sng" algn="ctr">
            <a:solidFill>
              <a:srgbClr val="30406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304066"/>
              </a:solidFill>
              <a:latin typeface="Arial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8213698" y="5190092"/>
            <a:ext cx="2378103" cy="1325604"/>
          </a:xfrm>
          <a:prstGeom prst="round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21768" y="5270348"/>
            <a:ext cx="3247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</a:rPr>
              <a:t>Mass. Healthy Aging Collaborative: Action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2023170" y="787442"/>
            <a:ext cx="7351810" cy="77384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Timeline: Age-Friendly Movement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701" r="7143" b="16632"/>
          <a:stretch/>
        </p:blipFill>
        <p:spPr bwMode="auto">
          <a:xfrm>
            <a:off x="1601307" y="2511990"/>
            <a:ext cx="4507572" cy="297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65" y="649864"/>
            <a:ext cx="8686800" cy="100584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5A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Aging Population in Massachusetts (60+)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0551" y="1837829"/>
            <a:ext cx="189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Current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8053" y="1895173"/>
            <a:ext cx="214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</a:rPr>
              <a:t>0-year </a:t>
            </a:r>
            <a:r>
              <a:rPr lang="en-US" sz="2000" b="1" dirty="0">
                <a:solidFill>
                  <a:prstClr val="black"/>
                </a:solidFill>
              </a:rPr>
              <a:t>projection</a:t>
            </a:r>
          </a:p>
        </p:txBody>
      </p:sp>
      <p:pic>
        <p:nvPicPr>
          <p:cNvPr id="10" name="Picture 4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83333" r="9167" b="10000"/>
          <a:stretch/>
        </p:blipFill>
        <p:spPr bwMode="auto">
          <a:xfrm>
            <a:off x="3406453" y="5789680"/>
            <a:ext cx="47466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12" name="Picture 11" descr="Cov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14504" r="8030" b="17808"/>
          <a:stretch/>
        </p:blipFill>
        <p:spPr bwMode="auto">
          <a:xfrm>
            <a:off x="6632991" y="2511990"/>
            <a:ext cx="4549758" cy="297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6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8025" y="941755"/>
            <a:ext cx="649869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>
                <a:solidFill>
                  <a:srgbClr val="005AAA"/>
                </a:solidFill>
              </a:rPr>
              <a:t>What is “Age-Friendly”?</a:t>
            </a: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4426" y="1010225"/>
            <a:ext cx="8966707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focusing on three areas: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environment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health services, and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and engagement.</a:t>
            </a: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1864426" y="3000777"/>
            <a:ext cx="4197369" cy="3520264"/>
            <a:chOff x="1104" y="576"/>
            <a:chExt cx="3676" cy="308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4" y="576"/>
              <a:ext cx="3668" cy="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76"/>
              <a:ext cx="3676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ight Arrow 10"/>
          <p:cNvSpPr/>
          <p:nvPr/>
        </p:nvSpPr>
        <p:spPr>
          <a:xfrm>
            <a:off x="6233361" y="3267766"/>
            <a:ext cx="1132805" cy="49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233361" y="5533049"/>
            <a:ext cx="1132805" cy="49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233361" y="4379600"/>
            <a:ext cx="1132805" cy="49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00282" y="4178541"/>
            <a:ext cx="2245939" cy="895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and Health Services</a:t>
            </a:r>
          </a:p>
        </p:txBody>
      </p:sp>
      <p:sp>
        <p:nvSpPr>
          <p:cNvPr id="15" name="Oval 14"/>
          <p:cNvSpPr/>
          <p:nvPr/>
        </p:nvSpPr>
        <p:spPr>
          <a:xfrm>
            <a:off x="7700282" y="5367090"/>
            <a:ext cx="2245939" cy="825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Inclusion and Engagement</a:t>
            </a:r>
          </a:p>
        </p:txBody>
      </p:sp>
      <p:sp>
        <p:nvSpPr>
          <p:cNvPr id="16" name="Oval 15"/>
          <p:cNvSpPr/>
          <p:nvPr/>
        </p:nvSpPr>
        <p:spPr>
          <a:xfrm>
            <a:off x="7700282" y="3076465"/>
            <a:ext cx="2090279" cy="8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Built Environment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791479" y="2652493"/>
            <a:ext cx="8284" cy="3947375"/>
          </a:xfrm>
          <a:prstGeom prst="line">
            <a:avLst/>
          </a:prstGeom>
          <a:ln w="38100">
            <a:solidFill>
              <a:srgbClr val="E46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206" t="32124" r="38353" b="4728"/>
          <a:stretch/>
        </p:blipFill>
        <p:spPr>
          <a:xfrm>
            <a:off x="2078177" y="1875767"/>
            <a:ext cx="7593857" cy="455363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988025" y="941755"/>
            <a:ext cx="649869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>
                <a:solidFill>
                  <a:srgbClr val="005AAA"/>
                </a:solidFill>
              </a:rPr>
              <a:t>What is “Age-Friendly”?</a:t>
            </a: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426" y="1010225"/>
            <a:ext cx="8966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linking </a:t>
            </a:r>
            <a:r>
              <a:rPr lang="en-US" sz="16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Determinants of Health</a:t>
            </a:r>
            <a:endParaRPr 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988025" y="941755"/>
            <a:ext cx="6498699" cy="62005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3000" b="1" dirty="0">
                <a:solidFill>
                  <a:srgbClr val="005AAA"/>
                </a:solidFill>
              </a:rPr>
              <a:t>What </a:t>
            </a:r>
            <a:r>
              <a:rPr lang="en-US" sz="3000" b="1" dirty="0" smtClean="0">
                <a:solidFill>
                  <a:srgbClr val="005AAA"/>
                </a:solidFill>
              </a:rPr>
              <a:t>Determines Health?</a:t>
            </a:r>
            <a:endParaRPr lang="en-US" sz="3000" b="1" dirty="0">
              <a:solidFill>
                <a:srgbClr val="005AAA"/>
              </a:solidFill>
            </a:endParaRPr>
          </a:p>
          <a:p>
            <a:pPr algn="l"/>
            <a:endParaRPr lang="en-US" sz="3000" dirty="0">
              <a:solidFill>
                <a:srgbClr val="005AAA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92081"/>
              </p:ext>
            </p:extLst>
          </p:nvPr>
        </p:nvGraphicFramePr>
        <p:xfrm>
          <a:off x="1867438" y="1590240"/>
          <a:ext cx="8598926" cy="493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19521" y="6248495"/>
            <a:ext cx="2493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Countyhealthrankings.org</a:t>
            </a:r>
            <a:endParaRPr lang="en-US" sz="12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8045" t="21949" r="27884" b="10491"/>
          <a:stretch/>
        </p:blipFill>
        <p:spPr bwMode="auto">
          <a:xfrm>
            <a:off x="3669465" y="1455129"/>
            <a:ext cx="5440680" cy="4686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71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52899"/>
            <a:ext cx="9040969" cy="5957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69" t="12065" r="27036" b="14200"/>
          <a:stretch/>
        </p:blipFill>
        <p:spPr>
          <a:xfrm>
            <a:off x="1643271" y="798490"/>
            <a:ext cx="8844425" cy="58167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94458" y="1358721"/>
            <a:ext cx="1313645" cy="7984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33979" y="2717441"/>
            <a:ext cx="1313645" cy="5130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800" y="65982"/>
            <a:ext cx="1663437" cy="4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337F1DD-9BB0-42F0-BE5C-C5CD31D377CB}" vid="{F2AB7B78-79EA-4DED-A328-83948C253F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457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State – AF/DF Communities</vt:lpstr>
      <vt:lpstr>AARP Age-Friendly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26</cp:revision>
  <dcterms:created xsi:type="dcterms:W3CDTF">2017-05-01T18:56:14Z</dcterms:created>
  <dcterms:modified xsi:type="dcterms:W3CDTF">2017-08-01T20:00:58Z</dcterms:modified>
</cp:coreProperties>
</file>